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91" r:id="rId2"/>
    <p:sldId id="379" r:id="rId3"/>
    <p:sldId id="325" r:id="rId4"/>
    <p:sldId id="399" r:id="rId5"/>
    <p:sldId id="332" r:id="rId6"/>
    <p:sldId id="349" r:id="rId7"/>
    <p:sldId id="394" r:id="rId8"/>
    <p:sldId id="396" r:id="rId9"/>
    <p:sldId id="413" r:id="rId10"/>
    <p:sldId id="414" r:id="rId11"/>
    <p:sldId id="275" r:id="rId12"/>
    <p:sldId id="453" r:id="rId13"/>
    <p:sldId id="454" r:id="rId14"/>
    <p:sldId id="455" r:id="rId15"/>
    <p:sldId id="456" r:id="rId16"/>
    <p:sldId id="457" r:id="rId17"/>
    <p:sldId id="458" r:id="rId18"/>
    <p:sldId id="283" r:id="rId19"/>
    <p:sldId id="384" r:id="rId20"/>
    <p:sldId id="387" r:id="rId21"/>
    <p:sldId id="466" r:id="rId22"/>
    <p:sldId id="468" r:id="rId23"/>
    <p:sldId id="463" r:id="rId24"/>
    <p:sldId id="464" r:id="rId25"/>
    <p:sldId id="461" r:id="rId26"/>
    <p:sldId id="460" r:id="rId27"/>
    <p:sldId id="470" r:id="rId28"/>
    <p:sldId id="471" r:id="rId29"/>
    <p:sldId id="285" r:id="rId30"/>
    <p:sldId id="343" r:id="rId3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6E0BB5-0A23-4904-BFF2-6036E672FC90}" type="datetimeFigureOut">
              <a:rPr lang="sv-SE" smtClean="0"/>
              <a:t>2018-11-12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23726B-5CF9-443B-9B78-0C54F6D5CED6}" type="slidenum">
              <a:rPr lang="sv-SE" smtClean="0"/>
              <a:t>‹#›</a:t>
            </a:fld>
            <a:endParaRPr lang="sv-SE"/>
          </a:p>
        </p:txBody>
      </p:sp>
    </p:spTree>
    <p:extLst>
      <p:ext uri="{BB962C8B-B14F-4D97-AF65-F5344CB8AC3E}">
        <p14:creationId xmlns:p14="http://schemas.microsoft.com/office/powerpoint/2010/main" val="3408912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Beskydd</a:t>
            </a:r>
            <a:r>
              <a:rPr lang="sv-SE"/>
              <a:t>, seperation </a:t>
            </a:r>
            <a:r>
              <a:rPr lang="sv-SE" dirty="0"/>
              <a:t>från flocken</a:t>
            </a:r>
          </a:p>
        </p:txBody>
      </p:sp>
      <p:sp>
        <p:nvSpPr>
          <p:cNvPr id="4" name="Platshållare för bildnummer 3"/>
          <p:cNvSpPr>
            <a:spLocks noGrp="1"/>
          </p:cNvSpPr>
          <p:nvPr>
            <p:ph type="sldNum" sz="quarter" idx="5"/>
          </p:nvPr>
        </p:nvSpPr>
        <p:spPr/>
        <p:txBody>
          <a:bodyPr/>
          <a:lstStyle/>
          <a:p>
            <a:pPr>
              <a:defRPr/>
            </a:pPr>
            <a:fld id="{772C9883-6E66-4C30-8650-3111DCD6CAFB}" type="slidenum">
              <a:rPr lang="sv-SE" altLang="sv-SE" smtClean="0"/>
              <a:pPr>
                <a:defRPr/>
              </a:pPr>
              <a:t>2</a:t>
            </a:fld>
            <a:endParaRPr lang="sv-SE" altLang="sv-SE"/>
          </a:p>
        </p:txBody>
      </p:sp>
    </p:spTree>
    <p:extLst>
      <p:ext uri="{BB962C8B-B14F-4D97-AF65-F5344CB8AC3E}">
        <p14:creationId xmlns:p14="http://schemas.microsoft.com/office/powerpoint/2010/main" val="2300568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dirty="0" err="1"/>
              <a:t>Indiae</a:t>
            </a:r>
            <a:r>
              <a:rPr lang="en-AU" dirty="0"/>
              <a:t> in Deviant Art</a:t>
            </a:r>
          </a:p>
        </p:txBody>
      </p:sp>
      <p:sp>
        <p:nvSpPr>
          <p:cNvPr id="11162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defRPr/>
            </a:pPr>
            <a:fld id="{7FCD727A-0465-4BB6-8EA4-892AC04B9C26}" type="slidenum">
              <a:rPr lang="en-US"/>
              <a:pPr>
                <a:defRPr/>
              </a:pPr>
              <a:t>24</a:t>
            </a:fld>
            <a:endParaRPr lang="en-US"/>
          </a:p>
        </p:txBody>
      </p:sp>
    </p:spTree>
    <p:extLst>
      <p:ext uri="{BB962C8B-B14F-4D97-AF65-F5344CB8AC3E}">
        <p14:creationId xmlns:p14="http://schemas.microsoft.com/office/powerpoint/2010/main" val="574845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defRPr/>
            </a:pPr>
            <a:fld id="{064F07AE-049D-4CF3-8C36-EBACA29EFB03}" type="slidenum">
              <a:rPr lang="en-US"/>
              <a:pPr>
                <a:defRPr/>
              </a:pPr>
              <a:t>26</a:t>
            </a:fld>
            <a:endParaRPr lang="en-US"/>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77405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a:defRPr/>
            </a:pPr>
            <a:fld id="{772C9883-6E66-4C30-8650-3111DCD6CAFB}" type="slidenum">
              <a:rPr lang="sv-SE" altLang="sv-SE" smtClean="0"/>
              <a:pPr>
                <a:defRPr/>
              </a:pPr>
              <a:t>3</a:t>
            </a:fld>
            <a:endParaRPr lang="sv-SE" altLang="sv-SE"/>
          </a:p>
        </p:txBody>
      </p:sp>
    </p:spTree>
    <p:extLst>
      <p:ext uri="{BB962C8B-B14F-4D97-AF65-F5344CB8AC3E}">
        <p14:creationId xmlns:p14="http://schemas.microsoft.com/office/powerpoint/2010/main" val="3916584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85000" lnSpcReduction="10000"/>
          </a:bodyPr>
          <a:lstStyle/>
          <a:p>
            <a:r>
              <a:rPr lang="sv-SE" sz="1200" kern="1200" dirty="0">
                <a:solidFill>
                  <a:schemeClr val="tx1"/>
                </a:solidFill>
                <a:effectLst/>
                <a:latin typeface="+mn-lt"/>
                <a:ea typeface="+mn-ea"/>
                <a:cs typeface="+mn-cs"/>
              </a:rPr>
              <a:t>Hjärnans utveckling påbörjas redan på fosterstadiet; redan veckor efter befruktningen. Vid födseln har redan 100 miljarder hjärnceller (neuroner) bildats. Dessa hjärnceller börjar tidigt att kopplas samman med varandra.</a:t>
            </a:r>
          </a:p>
          <a:p>
            <a:r>
              <a:rPr lang="sv-SE" sz="1200" kern="1200" dirty="0">
                <a:solidFill>
                  <a:schemeClr val="tx1"/>
                </a:solidFill>
                <a:effectLst/>
                <a:latin typeface="+mn-lt"/>
                <a:ea typeface="+mn-ea"/>
                <a:cs typeface="+mn-cs"/>
              </a:rPr>
              <a:t>Redan under den prenatala perioden är nervcellerna sysselsatta med sända och motta information om rörelse, känsel och hörsel. Sinnena för smak, lukt och känsligheten för ljus börjar nu också att utvecklas.</a:t>
            </a:r>
          </a:p>
          <a:p>
            <a:r>
              <a:rPr lang="sv-SE" sz="1200" kern="1200" dirty="0">
                <a:solidFill>
                  <a:schemeClr val="tx1"/>
                </a:solidFill>
                <a:effectLst/>
                <a:latin typeface="+mn-lt"/>
                <a:ea typeface="+mn-ea"/>
                <a:cs typeface="+mn-cs"/>
              </a:rPr>
              <a:t>Nyfödda kan höra en mängd olika ljud. De kan höra rytmen i mammas röst redan innan födseln. Bebisar och små barn är speciellt känsliga för ljudet av människors röster och är mycket intresserade av språkljud. Nyfödda kan inte bara höra din röst, de kan också vända huvudet och ögonen mot den riktning som röstljuden kom ifrån.</a:t>
            </a:r>
          </a:p>
          <a:p>
            <a:r>
              <a:rPr lang="sv-SE" sz="1200" kern="1200" dirty="0">
                <a:solidFill>
                  <a:schemeClr val="tx1"/>
                </a:solidFill>
                <a:effectLst/>
                <a:latin typeface="+mn-lt"/>
                <a:ea typeface="+mn-ea"/>
                <a:cs typeface="+mn-cs"/>
              </a:rPr>
              <a:t>Synen hos nyfödda är det minst utvecklade sinnet. Nyföddas ögon kan spåra och följa rörelser mellan 22–30 cm från sitt ansikte. Eftersom nyfödda fortfarande inte kan fokusera ser människor lite suddiga ut för spädbarnet. Före tre månaders ålder har bebisar ett mer perifert seende (den del av synomfånget som ligger utanför den del som ögat kan fokusera skarpt på).</a:t>
            </a:r>
          </a:p>
          <a:p>
            <a:r>
              <a:rPr lang="sv-SE" sz="1200" kern="1200" dirty="0">
                <a:solidFill>
                  <a:schemeClr val="tx1"/>
                </a:solidFill>
                <a:effectLst/>
                <a:latin typeface="+mn-lt"/>
                <a:ea typeface="+mn-ea"/>
                <a:cs typeface="+mn-cs"/>
              </a:rPr>
              <a:t>Vid födseln kan nyfödda uppfatta många fler språkljud än vuxna – i realiteten alltför många språkljud! Ju mer du pratar med barnet desto bättre blir det på att endast fokusera på språkljuden i modersmålet. Det beror på att höra och uppfatta vissa språk stärker en del nervbanor på bekostnad av andra. Mellan 6–12 månaders ålder minskar barnets förmåga att uppfatta språkljud hos främmande språk. De blir å andra sidan bättre på att uppfatta ljuden i modersmålet.</a:t>
            </a:r>
          </a:p>
          <a:p>
            <a:r>
              <a:rPr lang="sv-SE" sz="1200" kern="1200" dirty="0">
                <a:solidFill>
                  <a:schemeClr val="tx1"/>
                </a:solidFill>
                <a:effectLst/>
                <a:latin typeface="+mn-lt"/>
                <a:ea typeface="+mn-ea"/>
                <a:cs typeface="+mn-cs"/>
              </a:rPr>
              <a:t>Visste du att 90 procent av barns hjärnkapacitet utvecklas före fem års ålder? Vid tre års ålder har hjärnan utvecklat biljarder (10</a:t>
            </a:r>
            <a:r>
              <a:rPr lang="sv-SE" sz="1200" kern="1200" baseline="30000" dirty="0">
                <a:solidFill>
                  <a:schemeClr val="tx1"/>
                </a:solidFill>
                <a:effectLst/>
                <a:latin typeface="+mn-lt"/>
                <a:ea typeface="+mn-ea"/>
                <a:cs typeface="+mn-cs"/>
              </a:rPr>
              <a:t>15</a:t>
            </a:r>
            <a:r>
              <a:rPr lang="sv-SE" sz="1200" kern="1200" dirty="0">
                <a:solidFill>
                  <a:schemeClr val="tx1"/>
                </a:solidFill>
                <a:effectLst/>
                <a:latin typeface="+mn-lt"/>
                <a:ea typeface="+mn-ea"/>
                <a:cs typeface="+mn-cs"/>
              </a:rPr>
              <a:t>) kopplingar mellan hjärnceller! Hjärnans utveckling mellan 0 och 3 års ålder är den viktigaste utvecklingsperioden som hjärnan någonsin genomgår.</a:t>
            </a:r>
          </a:p>
          <a:p>
            <a:r>
              <a:rPr lang="sv-SE" sz="1200" kern="1200" dirty="0">
                <a:solidFill>
                  <a:schemeClr val="tx1"/>
                </a:solidFill>
                <a:effectLst/>
                <a:latin typeface="+mn-lt"/>
                <a:ea typeface="+mn-ea"/>
                <a:cs typeface="+mn-cs"/>
              </a:rPr>
              <a:t>Vid fyra års ålder är hjärnan dubbelt så aktiv som hos en vuxen om barn får adekvat stimulering</a:t>
            </a:r>
          </a:p>
          <a:p>
            <a:endParaRPr lang="sv-SE" dirty="0"/>
          </a:p>
        </p:txBody>
      </p:sp>
      <p:sp>
        <p:nvSpPr>
          <p:cNvPr id="4" name="Platshållare för bildnummer 3"/>
          <p:cNvSpPr>
            <a:spLocks noGrp="1"/>
          </p:cNvSpPr>
          <p:nvPr>
            <p:ph type="sldNum" sz="quarter" idx="5"/>
          </p:nvPr>
        </p:nvSpPr>
        <p:spPr/>
        <p:txBody>
          <a:bodyPr/>
          <a:lstStyle/>
          <a:p>
            <a:pPr>
              <a:defRPr/>
            </a:pPr>
            <a:fld id="{772C9883-6E66-4C30-8650-3111DCD6CAFB}" type="slidenum">
              <a:rPr lang="sv-SE" altLang="sv-SE" smtClean="0"/>
              <a:pPr>
                <a:defRPr/>
              </a:pPr>
              <a:t>4</a:t>
            </a:fld>
            <a:endParaRPr lang="sv-SE" altLang="sv-SE"/>
          </a:p>
        </p:txBody>
      </p:sp>
    </p:spTree>
    <p:extLst>
      <p:ext uri="{BB962C8B-B14F-4D97-AF65-F5344CB8AC3E}">
        <p14:creationId xmlns:p14="http://schemas.microsoft.com/office/powerpoint/2010/main" val="3417362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p:txBody>
          <a:bodyPr/>
          <a:lstStyle/>
          <a:p>
            <a:pPr>
              <a:defRPr/>
            </a:pPr>
            <a:fld id="{F86A75FB-A713-4AC6-983B-8A0FB09C89BC}" type="slidenum">
              <a:rPr lang="en-US" smtClean="0"/>
              <a:pPr>
                <a:defRPr/>
              </a:pPr>
              <a:t>6</a:t>
            </a:fld>
            <a:endParaRPr lang="en-US"/>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err="1"/>
              <a:t>Minns</a:t>
            </a:r>
            <a:r>
              <a:rPr lang="en-US" dirty="0"/>
              <a:t> </a:t>
            </a:r>
            <a:r>
              <a:rPr lang="en-US" dirty="0" err="1"/>
              <a:t>bäst</a:t>
            </a:r>
            <a:r>
              <a:rPr lang="en-US" dirty="0"/>
              <a:t> </a:t>
            </a:r>
            <a:r>
              <a:rPr lang="en-US" dirty="0" err="1"/>
              <a:t>sådant</a:t>
            </a:r>
            <a:r>
              <a:rPr lang="en-US" dirty="0"/>
              <a:t> </a:t>
            </a:r>
            <a:r>
              <a:rPr lang="en-US" dirty="0" err="1"/>
              <a:t>som</a:t>
            </a:r>
            <a:r>
              <a:rPr lang="en-US" dirty="0"/>
              <a:t> </a:t>
            </a:r>
            <a:r>
              <a:rPr lang="en-US" dirty="0" err="1"/>
              <a:t>kan</a:t>
            </a:r>
            <a:r>
              <a:rPr lang="en-US" dirty="0"/>
              <a:t> </a:t>
            </a:r>
            <a:r>
              <a:rPr lang="en-US" dirty="0" err="1"/>
              <a:t>förknippas</a:t>
            </a:r>
            <a:r>
              <a:rPr lang="en-US" dirty="0"/>
              <a:t> med </a:t>
            </a:r>
            <a:r>
              <a:rPr lang="en-US" dirty="0" err="1"/>
              <a:t>fara</a:t>
            </a:r>
            <a:r>
              <a:rPr lang="en-US" dirty="0"/>
              <a:t>, ex </a:t>
            </a:r>
            <a:r>
              <a:rPr lang="en-US" dirty="0" err="1"/>
              <a:t>ormar</a:t>
            </a:r>
            <a:endParaRPr lang="en-US" dirty="0"/>
          </a:p>
        </p:txBody>
      </p:sp>
    </p:spTree>
    <p:extLst>
      <p:ext uri="{BB962C8B-B14F-4D97-AF65-F5344CB8AC3E}">
        <p14:creationId xmlns:p14="http://schemas.microsoft.com/office/powerpoint/2010/main" val="1473384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dirty="0"/>
              <a:t>Den </a:t>
            </a:r>
            <a:r>
              <a:rPr lang="en-AU" dirty="0" err="1"/>
              <a:t>starkaste</a:t>
            </a:r>
            <a:r>
              <a:rPr lang="en-AU" dirty="0"/>
              <a:t> </a:t>
            </a:r>
            <a:r>
              <a:rPr lang="en-AU" dirty="0" err="1"/>
              <a:t>känslan</a:t>
            </a:r>
            <a:r>
              <a:rPr lang="en-AU" dirty="0"/>
              <a:t> av </a:t>
            </a:r>
            <a:r>
              <a:rPr lang="en-AU" dirty="0" err="1"/>
              <a:t>minnesinlagring</a:t>
            </a:r>
            <a:r>
              <a:rPr lang="en-AU" dirty="0"/>
              <a:t> </a:t>
            </a:r>
            <a:r>
              <a:rPr lang="en-AU" dirty="0" err="1"/>
              <a:t>är</a:t>
            </a:r>
            <a:r>
              <a:rPr lang="en-AU" dirty="0"/>
              <a:t> </a:t>
            </a:r>
            <a:r>
              <a:rPr lang="en-AU" dirty="0" err="1"/>
              <a:t>Förnedring</a:t>
            </a:r>
            <a:r>
              <a:rPr lang="en-AU" dirty="0"/>
              <a:t>… Barn </a:t>
            </a:r>
            <a:r>
              <a:rPr lang="en-AU" dirty="0" err="1"/>
              <a:t>minns</a:t>
            </a:r>
            <a:r>
              <a:rPr lang="en-AU" dirty="0"/>
              <a:t> </a:t>
            </a:r>
            <a:r>
              <a:rPr lang="en-AU" dirty="0" err="1"/>
              <a:t>mer</a:t>
            </a:r>
            <a:r>
              <a:rPr lang="en-AU" dirty="0"/>
              <a:t> med </a:t>
            </a:r>
            <a:r>
              <a:rPr lang="en-AU" dirty="0" err="1"/>
              <a:t>känslor</a:t>
            </a:r>
            <a:r>
              <a:rPr lang="en-AU" dirty="0"/>
              <a:t> </a:t>
            </a:r>
            <a:r>
              <a:rPr lang="en-AU" dirty="0" err="1"/>
              <a:t>då</a:t>
            </a:r>
            <a:r>
              <a:rPr lang="en-AU" dirty="0"/>
              <a:t> </a:t>
            </a:r>
            <a:r>
              <a:rPr lang="en-AU" dirty="0" err="1"/>
              <a:t>vuxna</a:t>
            </a:r>
            <a:r>
              <a:rPr lang="en-AU" dirty="0"/>
              <a:t> </a:t>
            </a:r>
            <a:r>
              <a:rPr lang="en-AU" dirty="0" err="1"/>
              <a:t>lärt</a:t>
            </a:r>
            <a:r>
              <a:rPr lang="en-AU" dirty="0"/>
              <a:t> sig </a:t>
            </a:r>
            <a:r>
              <a:rPr lang="en-AU" dirty="0" err="1"/>
              <a:t>rutin</a:t>
            </a:r>
            <a:endParaRPr lang="en-AU" dirty="0"/>
          </a:p>
        </p:txBody>
      </p:sp>
      <p:sp>
        <p:nvSpPr>
          <p:cNvPr id="12493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defRPr/>
            </a:pPr>
            <a:fld id="{5FF60B9B-13E7-4F73-A2ED-6893E86A5A26}" type="slidenum">
              <a:rPr lang="en-US"/>
              <a:pPr>
                <a:defRPr/>
              </a:pPr>
              <a:t>7</a:t>
            </a:fld>
            <a:endParaRPr lang="en-US"/>
          </a:p>
        </p:txBody>
      </p:sp>
    </p:spTree>
    <p:extLst>
      <p:ext uri="{BB962C8B-B14F-4D97-AF65-F5344CB8AC3E}">
        <p14:creationId xmlns:p14="http://schemas.microsoft.com/office/powerpoint/2010/main" val="1278563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9 grundkänslor: Glädje, nyfikenhet, överraskning, sorg, ilska, rädsla, skam, äckel, avsky</a:t>
            </a:r>
          </a:p>
        </p:txBody>
      </p:sp>
      <p:sp>
        <p:nvSpPr>
          <p:cNvPr id="4" name="Platshållare för bildnummer 3"/>
          <p:cNvSpPr>
            <a:spLocks noGrp="1"/>
          </p:cNvSpPr>
          <p:nvPr>
            <p:ph type="sldNum" sz="quarter" idx="5"/>
          </p:nvPr>
        </p:nvSpPr>
        <p:spPr/>
        <p:txBody>
          <a:bodyPr/>
          <a:lstStyle/>
          <a:p>
            <a:pPr>
              <a:defRPr/>
            </a:pPr>
            <a:fld id="{772C9883-6E66-4C30-8650-3111DCD6CAFB}" type="slidenum">
              <a:rPr lang="sv-SE" altLang="sv-SE" smtClean="0"/>
              <a:pPr>
                <a:defRPr/>
              </a:pPr>
              <a:t>8</a:t>
            </a:fld>
            <a:endParaRPr lang="sv-SE" altLang="sv-SE"/>
          </a:p>
        </p:txBody>
      </p:sp>
    </p:spTree>
    <p:extLst>
      <p:ext uri="{BB962C8B-B14F-4D97-AF65-F5344CB8AC3E}">
        <p14:creationId xmlns:p14="http://schemas.microsoft.com/office/powerpoint/2010/main" val="1400813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sv-SE"/>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E87520F-AFF1-41F0-AC1D-74970BB45CFD}" type="slidenum">
              <a:rPr lang="en-US" altLang="sv-SE" sz="1200" smtClean="0"/>
              <a:pPr/>
              <a:t>21</a:t>
            </a:fld>
            <a:endParaRPr lang="en-US" altLang="sv-SE" sz="1200"/>
          </a:p>
        </p:txBody>
      </p:sp>
    </p:spTree>
    <p:extLst>
      <p:ext uri="{BB962C8B-B14F-4D97-AF65-F5344CB8AC3E}">
        <p14:creationId xmlns:p14="http://schemas.microsoft.com/office/powerpoint/2010/main" val="2440812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defRPr/>
            </a:pPr>
            <a:fld id="{977171E6-AE4C-47F9-8E58-9EF528DD8464}" type="slidenum">
              <a:rPr lang="en-US"/>
              <a:pPr>
                <a:defRPr/>
              </a:pPr>
              <a:t>22</a:t>
            </a:fld>
            <a:endParaRPr lang="en-US"/>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892194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defRPr/>
            </a:pPr>
            <a:fld id="{5FDDA8F6-4149-44D8-B8F7-C657330F2803}" type="slidenum">
              <a:rPr lang="en-US"/>
              <a:pPr>
                <a:defRPr/>
              </a:pPr>
              <a:t>23</a:t>
            </a:fld>
            <a:endParaRPr lang="en-US"/>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dirty="0"/>
          </a:p>
        </p:txBody>
      </p:sp>
    </p:spTree>
    <p:extLst>
      <p:ext uri="{BB962C8B-B14F-4D97-AF65-F5344CB8AC3E}">
        <p14:creationId xmlns:p14="http://schemas.microsoft.com/office/powerpoint/2010/main" val="1863639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F89268-21A0-45A6-875D-A26957808E53}"/>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01062FE6-79CA-4A81-B232-F5DFC2FB52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203F5DC9-BED1-4FD9-87A8-1608D7CC2166}"/>
              </a:ext>
            </a:extLst>
          </p:cNvPr>
          <p:cNvSpPr>
            <a:spLocks noGrp="1"/>
          </p:cNvSpPr>
          <p:nvPr>
            <p:ph type="dt" sz="half" idx="10"/>
          </p:nvPr>
        </p:nvSpPr>
        <p:spPr/>
        <p:txBody>
          <a:bodyPr/>
          <a:lstStyle/>
          <a:p>
            <a:fld id="{092D775D-4978-4CD7-9E43-0745FA3516B6}" type="datetimeFigureOut">
              <a:rPr lang="sv-SE" smtClean="0"/>
              <a:t>2018-11-12</a:t>
            </a:fld>
            <a:endParaRPr lang="sv-SE"/>
          </a:p>
        </p:txBody>
      </p:sp>
      <p:sp>
        <p:nvSpPr>
          <p:cNvPr id="5" name="Platshållare för sidfot 4">
            <a:extLst>
              <a:ext uri="{FF2B5EF4-FFF2-40B4-BE49-F238E27FC236}">
                <a16:creationId xmlns:a16="http://schemas.microsoft.com/office/drawing/2014/main" id="{8BFD4AB2-24E3-444B-ABEC-0356443031F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6192694-7897-491E-AE6B-AAAAB3D37470}"/>
              </a:ext>
            </a:extLst>
          </p:cNvPr>
          <p:cNvSpPr>
            <a:spLocks noGrp="1"/>
          </p:cNvSpPr>
          <p:nvPr>
            <p:ph type="sldNum" sz="quarter" idx="12"/>
          </p:nvPr>
        </p:nvSpPr>
        <p:spPr/>
        <p:txBody>
          <a:bodyPr/>
          <a:lstStyle/>
          <a:p>
            <a:fld id="{C0ADEA3D-EC1B-46FC-B5E9-849486F548DA}" type="slidenum">
              <a:rPr lang="sv-SE" smtClean="0"/>
              <a:t>‹#›</a:t>
            </a:fld>
            <a:endParaRPr lang="sv-SE"/>
          </a:p>
        </p:txBody>
      </p:sp>
    </p:spTree>
    <p:extLst>
      <p:ext uri="{BB962C8B-B14F-4D97-AF65-F5344CB8AC3E}">
        <p14:creationId xmlns:p14="http://schemas.microsoft.com/office/powerpoint/2010/main" val="2625280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582916-EF80-4CE5-A5E9-211E7DBE758A}"/>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5FE880FC-66C8-407D-9AA6-86D2378A90FD}"/>
              </a:ext>
            </a:extLst>
          </p:cNvPr>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078B0B5-06D6-487F-A639-5BAE346D3E31}"/>
              </a:ext>
            </a:extLst>
          </p:cNvPr>
          <p:cNvSpPr>
            <a:spLocks noGrp="1"/>
          </p:cNvSpPr>
          <p:nvPr>
            <p:ph type="dt" sz="half" idx="10"/>
          </p:nvPr>
        </p:nvSpPr>
        <p:spPr/>
        <p:txBody>
          <a:bodyPr/>
          <a:lstStyle/>
          <a:p>
            <a:fld id="{092D775D-4978-4CD7-9E43-0745FA3516B6}" type="datetimeFigureOut">
              <a:rPr lang="sv-SE" smtClean="0"/>
              <a:t>2018-11-12</a:t>
            </a:fld>
            <a:endParaRPr lang="sv-SE"/>
          </a:p>
        </p:txBody>
      </p:sp>
      <p:sp>
        <p:nvSpPr>
          <p:cNvPr id="5" name="Platshållare för sidfot 4">
            <a:extLst>
              <a:ext uri="{FF2B5EF4-FFF2-40B4-BE49-F238E27FC236}">
                <a16:creationId xmlns:a16="http://schemas.microsoft.com/office/drawing/2014/main" id="{259065D2-A51B-48A5-9440-333A1C3425E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AAB43AC-B861-4DD9-BD6F-4A9570C6400F}"/>
              </a:ext>
            </a:extLst>
          </p:cNvPr>
          <p:cNvSpPr>
            <a:spLocks noGrp="1"/>
          </p:cNvSpPr>
          <p:nvPr>
            <p:ph type="sldNum" sz="quarter" idx="12"/>
          </p:nvPr>
        </p:nvSpPr>
        <p:spPr/>
        <p:txBody>
          <a:bodyPr/>
          <a:lstStyle/>
          <a:p>
            <a:fld id="{C0ADEA3D-EC1B-46FC-B5E9-849486F548DA}" type="slidenum">
              <a:rPr lang="sv-SE" smtClean="0"/>
              <a:t>‹#›</a:t>
            </a:fld>
            <a:endParaRPr lang="sv-SE"/>
          </a:p>
        </p:txBody>
      </p:sp>
    </p:spTree>
    <p:extLst>
      <p:ext uri="{BB962C8B-B14F-4D97-AF65-F5344CB8AC3E}">
        <p14:creationId xmlns:p14="http://schemas.microsoft.com/office/powerpoint/2010/main" val="2454890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773FB0BD-91C9-4B1A-AF7E-EB86A2C209DB}"/>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CC37CACB-37AA-4716-B2DE-2DB28EC6D242}"/>
              </a:ext>
            </a:extLst>
          </p:cNvPr>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6AEB726-E04D-4D30-8631-044AFE73F93E}"/>
              </a:ext>
            </a:extLst>
          </p:cNvPr>
          <p:cNvSpPr>
            <a:spLocks noGrp="1"/>
          </p:cNvSpPr>
          <p:nvPr>
            <p:ph type="dt" sz="half" idx="10"/>
          </p:nvPr>
        </p:nvSpPr>
        <p:spPr/>
        <p:txBody>
          <a:bodyPr/>
          <a:lstStyle/>
          <a:p>
            <a:fld id="{092D775D-4978-4CD7-9E43-0745FA3516B6}" type="datetimeFigureOut">
              <a:rPr lang="sv-SE" smtClean="0"/>
              <a:t>2018-11-12</a:t>
            </a:fld>
            <a:endParaRPr lang="sv-SE"/>
          </a:p>
        </p:txBody>
      </p:sp>
      <p:sp>
        <p:nvSpPr>
          <p:cNvPr id="5" name="Platshållare för sidfot 4">
            <a:extLst>
              <a:ext uri="{FF2B5EF4-FFF2-40B4-BE49-F238E27FC236}">
                <a16:creationId xmlns:a16="http://schemas.microsoft.com/office/drawing/2014/main" id="{554174BA-1B34-47E4-9D85-07995A70CE7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1DE4E9B-07B4-4717-9AEA-08E93DCB53C2}"/>
              </a:ext>
            </a:extLst>
          </p:cNvPr>
          <p:cNvSpPr>
            <a:spLocks noGrp="1"/>
          </p:cNvSpPr>
          <p:nvPr>
            <p:ph type="sldNum" sz="quarter" idx="12"/>
          </p:nvPr>
        </p:nvSpPr>
        <p:spPr/>
        <p:txBody>
          <a:bodyPr/>
          <a:lstStyle/>
          <a:p>
            <a:fld id="{C0ADEA3D-EC1B-46FC-B5E9-849486F548DA}" type="slidenum">
              <a:rPr lang="sv-SE" smtClean="0"/>
              <a:t>‹#›</a:t>
            </a:fld>
            <a:endParaRPr lang="sv-SE"/>
          </a:p>
        </p:txBody>
      </p:sp>
    </p:spTree>
    <p:extLst>
      <p:ext uri="{BB962C8B-B14F-4D97-AF65-F5344CB8AC3E}">
        <p14:creationId xmlns:p14="http://schemas.microsoft.com/office/powerpoint/2010/main" val="2774174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Anpassad layout">
    <p:spTree>
      <p:nvGrpSpPr>
        <p:cNvPr id="1" name=""/>
        <p:cNvGrpSpPr/>
        <p:nvPr/>
      </p:nvGrpSpPr>
      <p:grpSpPr>
        <a:xfrm>
          <a:off x="0" y="0"/>
          <a:ext cx="0" cy="0"/>
          <a:chOff x="0" y="0"/>
          <a:chExt cx="0" cy="0"/>
        </a:xfrm>
      </p:grpSpPr>
      <p:sp>
        <p:nvSpPr>
          <p:cNvPr id="6" name="Platshållare för innehåll 2"/>
          <p:cNvSpPr>
            <a:spLocks noGrp="1"/>
          </p:cNvSpPr>
          <p:nvPr>
            <p:ph idx="1"/>
          </p:nvPr>
        </p:nvSpPr>
        <p:spPr>
          <a:xfrm>
            <a:off x="1824001" y="2060848"/>
            <a:ext cx="9628716" cy="3654152"/>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Rectangle 2"/>
          <p:cNvSpPr>
            <a:spLocks noGrp="1" noChangeArrowheads="1"/>
          </p:cNvSpPr>
          <p:nvPr>
            <p:ph type="title"/>
          </p:nvPr>
        </p:nvSpPr>
        <p:spPr bwMode="auto">
          <a:xfrm>
            <a:off x="1824000" y="540000"/>
            <a:ext cx="5424128" cy="1088800"/>
          </a:xfrm>
          <a:prstGeom prst="rect">
            <a:avLst/>
          </a:prstGeom>
          <a:noFill/>
          <a:ln w="9525">
            <a:noFill/>
            <a:miter lim="800000"/>
            <a:headEnd/>
            <a:tailEnd/>
          </a:ln>
        </p:spPr>
        <p:txBody>
          <a:bodyPr/>
          <a:lstStyle/>
          <a:p>
            <a:pPr lvl="0"/>
            <a:r>
              <a:rPr lang="sv-SE" dirty="0"/>
              <a:t>Klicka här för att ändra format</a:t>
            </a:r>
          </a:p>
        </p:txBody>
      </p:sp>
      <p:sp>
        <p:nvSpPr>
          <p:cNvPr id="4" name="Date Placeholder 3"/>
          <p:cNvSpPr>
            <a:spLocks noGrp="1"/>
          </p:cNvSpPr>
          <p:nvPr>
            <p:ph type="dt" sz="half" idx="10"/>
          </p:nvPr>
        </p:nvSpPr>
        <p:spPr/>
        <p:txBody>
          <a:bodyPr/>
          <a:lstStyle>
            <a:lvl1pPr>
              <a:defRPr/>
            </a:lvl1pPr>
          </a:lstStyle>
          <a:p>
            <a:pPr>
              <a:defRPr/>
            </a:pPr>
            <a:fld id="{B7EBE9A1-E0BC-49D9-AADB-FFAE47A58D17}" type="datetime1">
              <a:rPr lang="sv-SE"/>
              <a:pPr>
                <a:defRPr/>
              </a:pPr>
              <a:t>2018-11-12</a:t>
            </a:fld>
            <a:endParaRPr lang="sv-SE"/>
          </a:p>
        </p:txBody>
      </p:sp>
      <p:sp>
        <p:nvSpPr>
          <p:cNvPr id="5" name="Footer Placeholder 4"/>
          <p:cNvSpPr>
            <a:spLocks noGrp="1"/>
          </p:cNvSpPr>
          <p:nvPr>
            <p:ph type="ftr" sz="quarter" idx="11"/>
          </p:nvPr>
        </p:nvSpPr>
        <p:spPr/>
        <p:txBody>
          <a:bodyPr/>
          <a:lstStyle>
            <a:lvl1pPr>
              <a:defRPr/>
            </a:lvl1pPr>
          </a:lstStyle>
          <a:p>
            <a:pPr>
              <a:defRPr/>
            </a:pPr>
            <a:endParaRPr lang="sv-SE"/>
          </a:p>
        </p:txBody>
      </p:sp>
      <p:sp>
        <p:nvSpPr>
          <p:cNvPr id="7" name="Slide Number Placeholder 5"/>
          <p:cNvSpPr>
            <a:spLocks noGrp="1"/>
          </p:cNvSpPr>
          <p:nvPr>
            <p:ph type="sldNum" sz="quarter" idx="12"/>
          </p:nvPr>
        </p:nvSpPr>
        <p:spPr/>
        <p:txBody>
          <a:bodyPr/>
          <a:lstStyle>
            <a:lvl1pPr>
              <a:defRPr/>
            </a:lvl1pPr>
          </a:lstStyle>
          <a:p>
            <a:pPr>
              <a:defRPr/>
            </a:pPr>
            <a:fld id="{1E626881-48FC-4C22-8127-88751058CDE8}" type="slidenum">
              <a:rPr lang="sv-SE" altLang="sv-SE"/>
              <a:pPr>
                <a:defRPr/>
              </a:pPr>
              <a:t>‹#›</a:t>
            </a:fld>
            <a:endParaRPr lang="sv-SE" altLang="sv-SE"/>
          </a:p>
        </p:txBody>
      </p:sp>
    </p:spTree>
    <p:extLst>
      <p:ext uri="{BB962C8B-B14F-4D97-AF65-F5344CB8AC3E}">
        <p14:creationId xmlns:p14="http://schemas.microsoft.com/office/powerpoint/2010/main" val="3561959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95309D-0702-42AB-BF54-F262DB09A2F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F747375-0924-44EE-AC93-6208B91C06E8}"/>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098A25C-5ACF-4358-8194-403AACE94C17}"/>
              </a:ext>
            </a:extLst>
          </p:cNvPr>
          <p:cNvSpPr>
            <a:spLocks noGrp="1"/>
          </p:cNvSpPr>
          <p:nvPr>
            <p:ph type="dt" sz="half" idx="10"/>
          </p:nvPr>
        </p:nvSpPr>
        <p:spPr/>
        <p:txBody>
          <a:bodyPr/>
          <a:lstStyle/>
          <a:p>
            <a:fld id="{092D775D-4978-4CD7-9E43-0745FA3516B6}" type="datetimeFigureOut">
              <a:rPr lang="sv-SE" smtClean="0"/>
              <a:t>2018-11-12</a:t>
            </a:fld>
            <a:endParaRPr lang="sv-SE"/>
          </a:p>
        </p:txBody>
      </p:sp>
      <p:sp>
        <p:nvSpPr>
          <p:cNvPr id="5" name="Platshållare för sidfot 4">
            <a:extLst>
              <a:ext uri="{FF2B5EF4-FFF2-40B4-BE49-F238E27FC236}">
                <a16:creationId xmlns:a16="http://schemas.microsoft.com/office/drawing/2014/main" id="{48A6F25A-94E3-4AA8-A993-85EF5835FC7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B895321-1AB5-4442-83B3-101D2326D5E7}"/>
              </a:ext>
            </a:extLst>
          </p:cNvPr>
          <p:cNvSpPr>
            <a:spLocks noGrp="1"/>
          </p:cNvSpPr>
          <p:nvPr>
            <p:ph type="sldNum" sz="quarter" idx="12"/>
          </p:nvPr>
        </p:nvSpPr>
        <p:spPr/>
        <p:txBody>
          <a:bodyPr/>
          <a:lstStyle/>
          <a:p>
            <a:fld id="{C0ADEA3D-EC1B-46FC-B5E9-849486F548DA}" type="slidenum">
              <a:rPr lang="sv-SE" smtClean="0"/>
              <a:t>‹#›</a:t>
            </a:fld>
            <a:endParaRPr lang="sv-SE"/>
          </a:p>
        </p:txBody>
      </p:sp>
    </p:spTree>
    <p:extLst>
      <p:ext uri="{BB962C8B-B14F-4D97-AF65-F5344CB8AC3E}">
        <p14:creationId xmlns:p14="http://schemas.microsoft.com/office/powerpoint/2010/main" val="1552573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51ADA6-B080-4ECE-A2E5-A1AD092B1C6B}"/>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CC796FC0-6173-497B-BF95-65A9F617A2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5AF233EA-BD27-4CCE-8E46-E217AD499FC1}"/>
              </a:ext>
            </a:extLst>
          </p:cNvPr>
          <p:cNvSpPr>
            <a:spLocks noGrp="1"/>
          </p:cNvSpPr>
          <p:nvPr>
            <p:ph type="dt" sz="half" idx="10"/>
          </p:nvPr>
        </p:nvSpPr>
        <p:spPr/>
        <p:txBody>
          <a:bodyPr/>
          <a:lstStyle/>
          <a:p>
            <a:fld id="{092D775D-4978-4CD7-9E43-0745FA3516B6}" type="datetimeFigureOut">
              <a:rPr lang="sv-SE" smtClean="0"/>
              <a:t>2018-11-12</a:t>
            </a:fld>
            <a:endParaRPr lang="sv-SE"/>
          </a:p>
        </p:txBody>
      </p:sp>
      <p:sp>
        <p:nvSpPr>
          <p:cNvPr id="5" name="Platshållare för sidfot 4">
            <a:extLst>
              <a:ext uri="{FF2B5EF4-FFF2-40B4-BE49-F238E27FC236}">
                <a16:creationId xmlns:a16="http://schemas.microsoft.com/office/drawing/2014/main" id="{6364B15E-68F0-4E55-A5B5-F9DA2183C13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D64F5A0-6EF2-4C71-A5C0-60B147549603}"/>
              </a:ext>
            </a:extLst>
          </p:cNvPr>
          <p:cNvSpPr>
            <a:spLocks noGrp="1"/>
          </p:cNvSpPr>
          <p:nvPr>
            <p:ph type="sldNum" sz="quarter" idx="12"/>
          </p:nvPr>
        </p:nvSpPr>
        <p:spPr/>
        <p:txBody>
          <a:bodyPr/>
          <a:lstStyle/>
          <a:p>
            <a:fld id="{C0ADEA3D-EC1B-46FC-B5E9-849486F548DA}" type="slidenum">
              <a:rPr lang="sv-SE" smtClean="0"/>
              <a:t>‹#›</a:t>
            </a:fld>
            <a:endParaRPr lang="sv-SE"/>
          </a:p>
        </p:txBody>
      </p:sp>
    </p:spTree>
    <p:extLst>
      <p:ext uri="{BB962C8B-B14F-4D97-AF65-F5344CB8AC3E}">
        <p14:creationId xmlns:p14="http://schemas.microsoft.com/office/powerpoint/2010/main" val="1148422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8711A2-9D6F-4777-9997-50176B635083}"/>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2FF627B-F4B5-4406-8394-17E24A0404E5}"/>
              </a:ext>
            </a:extLst>
          </p:cNvPr>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0C8B7F64-63A8-43A8-ACE3-71DF9F68B1A1}"/>
              </a:ext>
            </a:extLst>
          </p:cNvPr>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19D8A4DD-F2FE-4208-A445-FF4028544514}"/>
              </a:ext>
            </a:extLst>
          </p:cNvPr>
          <p:cNvSpPr>
            <a:spLocks noGrp="1"/>
          </p:cNvSpPr>
          <p:nvPr>
            <p:ph type="dt" sz="half" idx="10"/>
          </p:nvPr>
        </p:nvSpPr>
        <p:spPr/>
        <p:txBody>
          <a:bodyPr/>
          <a:lstStyle/>
          <a:p>
            <a:fld id="{092D775D-4978-4CD7-9E43-0745FA3516B6}" type="datetimeFigureOut">
              <a:rPr lang="sv-SE" smtClean="0"/>
              <a:t>2018-11-12</a:t>
            </a:fld>
            <a:endParaRPr lang="sv-SE"/>
          </a:p>
        </p:txBody>
      </p:sp>
      <p:sp>
        <p:nvSpPr>
          <p:cNvPr id="6" name="Platshållare för sidfot 5">
            <a:extLst>
              <a:ext uri="{FF2B5EF4-FFF2-40B4-BE49-F238E27FC236}">
                <a16:creationId xmlns:a16="http://schemas.microsoft.com/office/drawing/2014/main" id="{6EE43182-3FEB-451F-9509-61B887A1A2F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02D4E7C-FDC9-4EE8-B443-F495C112080A}"/>
              </a:ext>
            </a:extLst>
          </p:cNvPr>
          <p:cNvSpPr>
            <a:spLocks noGrp="1"/>
          </p:cNvSpPr>
          <p:nvPr>
            <p:ph type="sldNum" sz="quarter" idx="12"/>
          </p:nvPr>
        </p:nvSpPr>
        <p:spPr/>
        <p:txBody>
          <a:bodyPr/>
          <a:lstStyle/>
          <a:p>
            <a:fld id="{C0ADEA3D-EC1B-46FC-B5E9-849486F548DA}" type="slidenum">
              <a:rPr lang="sv-SE" smtClean="0"/>
              <a:t>‹#›</a:t>
            </a:fld>
            <a:endParaRPr lang="sv-SE"/>
          </a:p>
        </p:txBody>
      </p:sp>
    </p:spTree>
    <p:extLst>
      <p:ext uri="{BB962C8B-B14F-4D97-AF65-F5344CB8AC3E}">
        <p14:creationId xmlns:p14="http://schemas.microsoft.com/office/powerpoint/2010/main" val="2690106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1B31F9-DD28-490B-9A2A-025695D2E068}"/>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541D473-2689-4E71-9253-BCC07B4BAC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C80EA360-A39D-421D-89E9-E312CA780FE8}"/>
              </a:ext>
            </a:extLst>
          </p:cNvPr>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41D30B97-FECE-487B-AE57-419587744E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14F6CB35-68B7-408A-A49B-AA543F2C68E9}"/>
              </a:ext>
            </a:extLst>
          </p:cNvPr>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CA82D737-3AD4-4FC8-AD95-92A829FD3022}"/>
              </a:ext>
            </a:extLst>
          </p:cNvPr>
          <p:cNvSpPr>
            <a:spLocks noGrp="1"/>
          </p:cNvSpPr>
          <p:nvPr>
            <p:ph type="dt" sz="half" idx="10"/>
          </p:nvPr>
        </p:nvSpPr>
        <p:spPr/>
        <p:txBody>
          <a:bodyPr/>
          <a:lstStyle/>
          <a:p>
            <a:fld id="{092D775D-4978-4CD7-9E43-0745FA3516B6}" type="datetimeFigureOut">
              <a:rPr lang="sv-SE" smtClean="0"/>
              <a:t>2018-11-12</a:t>
            </a:fld>
            <a:endParaRPr lang="sv-SE"/>
          </a:p>
        </p:txBody>
      </p:sp>
      <p:sp>
        <p:nvSpPr>
          <p:cNvPr id="8" name="Platshållare för sidfot 7">
            <a:extLst>
              <a:ext uri="{FF2B5EF4-FFF2-40B4-BE49-F238E27FC236}">
                <a16:creationId xmlns:a16="http://schemas.microsoft.com/office/drawing/2014/main" id="{1F20B0B0-AEC5-40DD-8EFE-CF28E23A22F8}"/>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55A26CDE-0566-4E17-8CD2-6FBDB08C2FCE}"/>
              </a:ext>
            </a:extLst>
          </p:cNvPr>
          <p:cNvSpPr>
            <a:spLocks noGrp="1"/>
          </p:cNvSpPr>
          <p:nvPr>
            <p:ph type="sldNum" sz="quarter" idx="12"/>
          </p:nvPr>
        </p:nvSpPr>
        <p:spPr/>
        <p:txBody>
          <a:bodyPr/>
          <a:lstStyle/>
          <a:p>
            <a:fld id="{C0ADEA3D-EC1B-46FC-B5E9-849486F548DA}" type="slidenum">
              <a:rPr lang="sv-SE" smtClean="0"/>
              <a:t>‹#›</a:t>
            </a:fld>
            <a:endParaRPr lang="sv-SE"/>
          </a:p>
        </p:txBody>
      </p:sp>
    </p:spTree>
    <p:extLst>
      <p:ext uri="{BB962C8B-B14F-4D97-AF65-F5344CB8AC3E}">
        <p14:creationId xmlns:p14="http://schemas.microsoft.com/office/powerpoint/2010/main" val="1075835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BF8D4B6-225F-4348-9CC7-485A271635B7}"/>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8C08F7B7-8807-45EA-917E-DDDF03FC9BD2}"/>
              </a:ext>
            </a:extLst>
          </p:cNvPr>
          <p:cNvSpPr>
            <a:spLocks noGrp="1"/>
          </p:cNvSpPr>
          <p:nvPr>
            <p:ph type="dt" sz="half" idx="10"/>
          </p:nvPr>
        </p:nvSpPr>
        <p:spPr/>
        <p:txBody>
          <a:bodyPr/>
          <a:lstStyle/>
          <a:p>
            <a:fld id="{092D775D-4978-4CD7-9E43-0745FA3516B6}" type="datetimeFigureOut">
              <a:rPr lang="sv-SE" smtClean="0"/>
              <a:t>2018-11-12</a:t>
            </a:fld>
            <a:endParaRPr lang="sv-SE"/>
          </a:p>
        </p:txBody>
      </p:sp>
      <p:sp>
        <p:nvSpPr>
          <p:cNvPr id="4" name="Platshållare för sidfot 3">
            <a:extLst>
              <a:ext uri="{FF2B5EF4-FFF2-40B4-BE49-F238E27FC236}">
                <a16:creationId xmlns:a16="http://schemas.microsoft.com/office/drawing/2014/main" id="{8AEA5A5E-1047-40FD-8D0C-9ED0DF909972}"/>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1DD2B4D-B34F-4091-BB59-1570BC5787CB}"/>
              </a:ext>
            </a:extLst>
          </p:cNvPr>
          <p:cNvSpPr>
            <a:spLocks noGrp="1"/>
          </p:cNvSpPr>
          <p:nvPr>
            <p:ph type="sldNum" sz="quarter" idx="12"/>
          </p:nvPr>
        </p:nvSpPr>
        <p:spPr/>
        <p:txBody>
          <a:bodyPr/>
          <a:lstStyle/>
          <a:p>
            <a:fld id="{C0ADEA3D-EC1B-46FC-B5E9-849486F548DA}" type="slidenum">
              <a:rPr lang="sv-SE" smtClean="0"/>
              <a:t>‹#›</a:t>
            </a:fld>
            <a:endParaRPr lang="sv-SE"/>
          </a:p>
        </p:txBody>
      </p:sp>
    </p:spTree>
    <p:extLst>
      <p:ext uri="{BB962C8B-B14F-4D97-AF65-F5344CB8AC3E}">
        <p14:creationId xmlns:p14="http://schemas.microsoft.com/office/powerpoint/2010/main" val="3262699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ED1221EA-0BE7-4100-8BA2-BE35F6815654}"/>
              </a:ext>
            </a:extLst>
          </p:cNvPr>
          <p:cNvSpPr>
            <a:spLocks noGrp="1"/>
          </p:cNvSpPr>
          <p:nvPr>
            <p:ph type="dt" sz="half" idx="10"/>
          </p:nvPr>
        </p:nvSpPr>
        <p:spPr/>
        <p:txBody>
          <a:bodyPr/>
          <a:lstStyle/>
          <a:p>
            <a:fld id="{092D775D-4978-4CD7-9E43-0745FA3516B6}" type="datetimeFigureOut">
              <a:rPr lang="sv-SE" smtClean="0"/>
              <a:t>2018-11-12</a:t>
            </a:fld>
            <a:endParaRPr lang="sv-SE"/>
          </a:p>
        </p:txBody>
      </p:sp>
      <p:sp>
        <p:nvSpPr>
          <p:cNvPr id="3" name="Platshållare för sidfot 2">
            <a:extLst>
              <a:ext uri="{FF2B5EF4-FFF2-40B4-BE49-F238E27FC236}">
                <a16:creationId xmlns:a16="http://schemas.microsoft.com/office/drawing/2014/main" id="{6AE235B7-B1A5-49AD-897B-30C29ECADEB7}"/>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CD6F8BB6-3773-42C1-9181-BB0A1E1ED9C7}"/>
              </a:ext>
            </a:extLst>
          </p:cNvPr>
          <p:cNvSpPr>
            <a:spLocks noGrp="1"/>
          </p:cNvSpPr>
          <p:nvPr>
            <p:ph type="sldNum" sz="quarter" idx="12"/>
          </p:nvPr>
        </p:nvSpPr>
        <p:spPr/>
        <p:txBody>
          <a:bodyPr/>
          <a:lstStyle/>
          <a:p>
            <a:fld id="{C0ADEA3D-EC1B-46FC-B5E9-849486F548DA}" type="slidenum">
              <a:rPr lang="sv-SE" smtClean="0"/>
              <a:t>‹#›</a:t>
            </a:fld>
            <a:endParaRPr lang="sv-SE"/>
          </a:p>
        </p:txBody>
      </p:sp>
    </p:spTree>
    <p:extLst>
      <p:ext uri="{BB962C8B-B14F-4D97-AF65-F5344CB8AC3E}">
        <p14:creationId xmlns:p14="http://schemas.microsoft.com/office/powerpoint/2010/main" val="43520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D0E575-4258-4D0C-8137-3296618CBBC4}"/>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91CC4F2-272F-4FE9-952E-3A02C4BF08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E30ED4D7-69F5-4339-808E-F16D3388E8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981C2F66-8C9F-470D-9810-4D3086A8AEA4}"/>
              </a:ext>
            </a:extLst>
          </p:cNvPr>
          <p:cNvSpPr>
            <a:spLocks noGrp="1"/>
          </p:cNvSpPr>
          <p:nvPr>
            <p:ph type="dt" sz="half" idx="10"/>
          </p:nvPr>
        </p:nvSpPr>
        <p:spPr/>
        <p:txBody>
          <a:bodyPr/>
          <a:lstStyle/>
          <a:p>
            <a:fld id="{092D775D-4978-4CD7-9E43-0745FA3516B6}" type="datetimeFigureOut">
              <a:rPr lang="sv-SE" smtClean="0"/>
              <a:t>2018-11-12</a:t>
            </a:fld>
            <a:endParaRPr lang="sv-SE"/>
          </a:p>
        </p:txBody>
      </p:sp>
      <p:sp>
        <p:nvSpPr>
          <p:cNvPr id="6" name="Platshållare för sidfot 5">
            <a:extLst>
              <a:ext uri="{FF2B5EF4-FFF2-40B4-BE49-F238E27FC236}">
                <a16:creationId xmlns:a16="http://schemas.microsoft.com/office/drawing/2014/main" id="{758DAB4A-E7A2-437F-AD4E-61F4E25D8AE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758E5E6D-AAC3-4574-BE19-09E1B9E24AD8}"/>
              </a:ext>
            </a:extLst>
          </p:cNvPr>
          <p:cNvSpPr>
            <a:spLocks noGrp="1"/>
          </p:cNvSpPr>
          <p:nvPr>
            <p:ph type="sldNum" sz="quarter" idx="12"/>
          </p:nvPr>
        </p:nvSpPr>
        <p:spPr/>
        <p:txBody>
          <a:bodyPr/>
          <a:lstStyle/>
          <a:p>
            <a:fld id="{C0ADEA3D-EC1B-46FC-B5E9-849486F548DA}" type="slidenum">
              <a:rPr lang="sv-SE" smtClean="0"/>
              <a:t>‹#›</a:t>
            </a:fld>
            <a:endParaRPr lang="sv-SE"/>
          </a:p>
        </p:txBody>
      </p:sp>
    </p:spTree>
    <p:extLst>
      <p:ext uri="{BB962C8B-B14F-4D97-AF65-F5344CB8AC3E}">
        <p14:creationId xmlns:p14="http://schemas.microsoft.com/office/powerpoint/2010/main" val="1478564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C75F6F-F3C9-4AC6-AFA7-17717AC17108}"/>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0888A2CB-C033-4C93-9385-8D1AD542BE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3E0C5A1B-2C2B-4D8A-A782-AA6560D1DE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5853B19E-DDB5-44B5-A03E-DA6EEFEBE53A}"/>
              </a:ext>
            </a:extLst>
          </p:cNvPr>
          <p:cNvSpPr>
            <a:spLocks noGrp="1"/>
          </p:cNvSpPr>
          <p:nvPr>
            <p:ph type="dt" sz="half" idx="10"/>
          </p:nvPr>
        </p:nvSpPr>
        <p:spPr/>
        <p:txBody>
          <a:bodyPr/>
          <a:lstStyle/>
          <a:p>
            <a:fld id="{092D775D-4978-4CD7-9E43-0745FA3516B6}" type="datetimeFigureOut">
              <a:rPr lang="sv-SE" smtClean="0"/>
              <a:t>2018-11-12</a:t>
            </a:fld>
            <a:endParaRPr lang="sv-SE"/>
          </a:p>
        </p:txBody>
      </p:sp>
      <p:sp>
        <p:nvSpPr>
          <p:cNvPr id="6" name="Platshållare för sidfot 5">
            <a:extLst>
              <a:ext uri="{FF2B5EF4-FFF2-40B4-BE49-F238E27FC236}">
                <a16:creationId xmlns:a16="http://schemas.microsoft.com/office/drawing/2014/main" id="{384666B2-53B8-430D-B91B-9A0CD2B38FB6}"/>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F5B0EA3-EB05-44B0-A602-B0FD60367F7D}"/>
              </a:ext>
            </a:extLst>
          </p:cNvPr>
          <p:cNvSpPr>
            <a:spLocks noGrp="1"/>
          </p:cNvSpPr>
          <p:nvPr>
            <p:ph type="sldNum" sz="quarter" idx="12"/>
          </p:nvPr>
        </p:nvSpPr>
        <p:spPr/>
        <p:txBody>
          <a:bodyPr/>
          <a:lstStyle/>
          <a:p>
            <a:fld id="{C0ADEA3D-EC1B-46FC-B5E9-849486F548DA}" type="slidenum">
              <a:rPr lang="sv-SE" smtClean="0"/>
              <a:t>‹#›</a:t>
            </a:fld>
            <a:endParaRPr lang="sv-SE"/>
          </a:p>
        </p:txBody>
      </p:sp>
    </p:spTree>
    <p:extLst>
      <p:ext uri="{BB962C8B-B14F-4D97-AF65-F5344CB8AC3E}">
        <p14:creationId xmlns:p14="http://schemas.microsoft.com/office/powerpoint/2010/main" val="2864067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0E604D4-F115-4818-896E-80148415CD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94BA71EB-0FFE-4E34-8481-DE2099863E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2D70A3B-4342-4172-9D1F-0472CCA5A7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2D775D-4978-4CD7-9E43-0745FA3516B6}" type="datetimeFigureOut">
              <a:rPr lang="sv-SE" smtClean="0"/>
              <a:t>2018-11-12</a:t>
            </a:fld>
            <a:endParaRPr lang="sv-SE"/>
          </a:p>
        </p:txBody>
      </p:sp>
      <p:sp>
        <p:nvSpPr>
          <p:cNvPr id="5" name="Platshållare för sidfot 4">
            <a:extLst>
              <a:ext uri="{FF2B5EF4-FFF2-40B4-BE49-F238E27FC236}">
                <a16:creationId xmlns:a16="http://schemas.microsoft.com/office/drawing/2014/main" id="{65549DB9-3497-4AA5-92F5-FD84478F86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4A81B8D5-E3A8-4A2A-AA45-3F82AEE20D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ADEA3D-EC1B-46FC-B5E9-849486F548DA}" type="slidenum">
              <a:rPr lang="sv-SE" smtClean="0"/>
              <a:t>‹#›</a:t>
            </a:fld>
            <a:endParaRPr lang="sv-SE"/>
          </a:p>
        </p:txBody>
      </p:sp>
    </p:spTree>
    <p:extLst>
      <p:ext uri="{BB962C8B-B14F-4D97-AF65-F5344CB8AC3E}">
        <p14:creationId xmlns:p14="http://schemas.microsoft.com/office/powerpoint/2010/main" val="1251353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wm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6.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857249"/>
            <a:ext cx="9144000" cy="5143500"/>
          </a:xfrm>
          <a:prstGeom prst="rect">
            <a:avLst/>
          </a:prstGeom>
        </p:spPr>
      </p:pic>
      <p:sp>
        <p:nvSpPr>
          <p:cNvPr id="3" name="textruta 2"/>
          <p:cNvSpPr txBox="1"/>
          <p:nvPr/>
        </p:nvSpPr>
        <p:spPr>
          <a:xfrm>
            <a:off x="1939257" y="2895776"/>
            <a:ext cx="3982673" cy="1754326"/>
          </a:xfrm>
          <a:prstGeom prst="rect">
            <a:avLst/>
          </a:prstGeom>
          <a:noFill/>
        </p:spPr>
        <p:txBody>
          <a:bodyPr wrap="square" rtlCol="0">
            <a:spAutoFit/>
          </a:bodyPr>
          <a:lstStyle/>
          <a:p>
            <a:pPr algn="ctr">
              <a:spcBef>
                <a:spcPct val="0"/>
              </a:spcBef>
            </a:pPr>
            <a:r>
              <a:rPr lang="sv-SE" altLang="sv-SE" sz="3600" dirty="0">
                <a:solidFill>
                  <a:srgbClr val="000000"/>
                </a:solidFill>
                <a:latin typeface="Calibri" panose="020F0502020204030204" pitchFamily="34" charset="0"/>
                <a:cs typeface="Arial" panose="020B0604020202020204" pitchFamily="34" charset="0"/>
              </a:rPr>
              <a:t>Kris, Trauma och komplex traumatisering</a:t>
            </a:r>
            <a:endParaRPr lang="sv-SE" altLang="sv-SE" sz="2000" dirty="0">
              <a:solidFill>
                <a:srgbClr val="000000"/>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93143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931B70-372D-4FA1-9571-5AB4630F61D9}"/>
              </a:ext>
            </a:extLst>
          </p:cNvPr>
          <p:cNvSpPr>
            <a:spLocks noGrp="1"/>
          </p:cNvSpPr>
          <p:nvPr>
            <p:ph type="title"/>
          </p:nvPr>
        </p:nvSpPr>
        <p:spPr>
          <a:xfrm>
            <a:off x="838200" y="365126"/>
            <a:ext cx="10515600" cy="315912"/>
          </a:xfrm>
        </p:spPr>
        <p:txBody>
          <a:bodyPr>
            <a:normAutofit fontScale="90000"/>
          </a:bodyPr>
          <a:lstStyle/>
          <a:p>
            <a:endParaRPr lang="sv-SE" dirty="0"/>
          </a:p>
        </p:txBody>
      </p:sp>
      <p:sp>
        <p:nvSpPr>
          <p:cNvPr id="3" name="Platshållare för innehåll 2">
            <a:extLst>
              <a:ext uri="{FF2B5EF4-FFF2-40B4-BE49-F238E27FC236}">
                <a16:creationId xmlns:a16="http://schemas.microsoft.com/office/drawing/2014/main" id="{5DE3ABE2-CC1C-48DB-8746-EF2F06CF812A}"/>
              </a:ext>
            </a:extLst>
          </p:cNvPr>
          <p:cNvSpPr>
            <a:spLocks noGrp="1"/>
          </p:cNvSpPr>
          <p:nvPr>
            <p:ph idx="1"/>
          </p:nvPr>
        </p:nvSpPr>
        <p:spPr>
          <a:xfrm>
            <a:off x="838200" y="1179443"/>
            <a:ext cx="10515600" cy="4997520"/>
          </a:xfrm>
        </p:spPr>
        <p:txBody>
          <a:bodyPr>
            <a:normAutofit fontScale="85000" lnSpcReduction="20000"/>
          </a:bodyPr>
          <a:lstStyle/>
          <a:p>
            <a:r>
              <a:rPr lang="sv-SE" dirty="0" err="1"/>
              <a:t>Mentalisering</a:t>
            </a:r>
            <a:r>
              <a:rPr lang="sv-SE" dirty="0"/>
              <a:t>:  förmågan att förstå såväl sina egna som andras tankar, önskningar, känslor och behov.</a:t>
            </a:r>
          </a:p>
          <a:p>
            <a:r>
              <a:rPr lang="sv-SE" dirty="0"/>
              <a:t>De flesta av oss </a:t>
            </a:r>
            <a:r>
              <a:rPr lang="sv-SE" dirty="0" err="1"/>
              <a:t>mentaliserar</a:t>
            </a:r>
            <a:r>
              <a:rPr lang="sv-SE" dirty="0"/>
              <a:t> utan att tänka på det, spontan och intuitiv </a:t>
            </a:r>
            <a:r>
              <a:rPr lang="sv-SE" dirty="0" err="1"/>
              <a:t>mentalisering</a:t>
            </a:r>
            <a:r>
              <a:rPr lang="sv-SE" dirty="0"/>
              <a:t>. Förmågan går att träna upp genom att </a:t>
            </a:r>
            <a:r>
              <a:rPr lang="sv-SE" dirty="0" err="1"/>
              <a:t>mentalisera</a:t>
            </a:r>
            <a:r>
              <a:rPr lang="sv-SE" dirty="0"/>
              <a:t> medvetet.</a:t>
            </a:r>
          </a:p>
          <a:p>
            <a:r>
              <a:rPr lang="sv-SE" dirty="0"/>
              <a:t>Starka känslor, särskilt ilska, rädsla och skam, sätter ofta vår </a:t>
            </a:r>
            <a:r>
              <a:rPr lang="sv-SE" dirty="0" err="1"/>
              <a:t>mentaliseringsförmåga</a:t>
            </a:r>
            <a:r>
              <a:rPr lang="sv-SE" dirty="0"/>
              <a:t> ur spel (exempel…).</a:t>
            </a:r>
          </a:p>
          <a:p>
            <a:r>
              <a:rPr lang="sv-SE" dirty="0" err="1"/>
              <a:t>Mentaliseringsförmågan</a:t>
            </a:r>
            <a:r>
              <a:rPr lang="sv-SE" dirty="0"/>
              <a:t> försämras också av trauma, </a:t>
            </a:r>
            <a:r>
              <a:rPr lang="sv-SE" dirty="0" err="1"/>
              <a:t>posstraumatiskt</a:t>
            </a:r>
            <a:r>
              <a:rPr lang="sv-SE" dirty="0"/>
              <a:t> stressyndrom, </a:t>
            </a:r>
            <a:r>
              <a:rPr lang="sv-SE" dirty="0" err="1"/>
              <a:t>adhd</a:t>
            </a:r>
            <a:r>
              <a:rPr lang="sv-SE" dirty="0"/>
              <a:t>/</a:t>
            </a:r>
            <a:r>
              <a:rPr lang="sv-SE" dirty="0" err="1"/>
              <a:t>add</a:t>
            </a:r>
            <a:r>
              <a:rPr lang="sv-SE" dirty="0"/>
              <a:t>, autism, bipolär sjukdom, borderline personlighetsstörning eller annan psykisk störning</a:t>
            </a:r>
          </a:p>
          <a:p>
            <a:r>
              <a:rPr lang="sv-SE" dirty="0" err="1"/>
              <a:t>Mentaliseringsteorin</a:t>
            </a:r>
            <a:r>
              <a:rPr lang="sv-SE" dirty="0"/>
              <a:t> är en psykologisk teori som har vuxit fram ur en mängd andra teorier, exempelvis evolutionsteori, anknytningsteori, utvecklingspsykologi, psykoanalys, neurobiologi och </a:t>
            </a:r>
            <a:r>
              <a:rPr lang="sv-SE" dirty="0" err="1"/>
              <a:t>psykpatologi</a:t>
            </a:r>
            <a:r>
              <a:rPr lang="sv-SE" dirty="0"/>
              <a:t>.</a:t>
            </a:r>
          </a:p>
          <a:p>
            <a:r>
              <a:rPr lang="sv-SE" dirty="0"/>
              <a:t>De brittiska psykoanalytikerna och anknytningsforskarna Peter Fonagy och Anthony Bateman är två av de nutida förgrundsgestalterna. </a:t>
            </a:r>
            <a:r>
              <a:rPr lang="sv-SE"/>
              <a:t>De </a:t>
            </a:r>
            <a:r>
              <a:rPr lang="sv-SE" dirty="0"/>
              <a:t>har tagit fram en generell teori om hur barn via sin anknytningsrelation utvecklar upplevelsen av sig själv och förmågan att tänka om egna och andras inre mentala tillstånd.</a:t>
            </a:r>
          </a:p>
          <a:p>
            <a:endParaRPr lang="sv-SE" dirty="0"/>
          </a:p>
          <a:p>
            <a:endParaRPr lang="sv-SE" dirty="0"/>
          </a:p>
          <a:p>
            <a:endParaRPr lang="sv-SE" dirty="0"/>
          </a:p>
          <a:p>
            <a:endParaRPr lang="sv-SE" dirty="0"/>
          </a:p>
          <a:p>
            <a:endParaRPr lang="sv-SE" dirty="0"/>
          </a:p>
        </p:txBody>
      </p:sp>
      <p:pic>
        <p:nvPicPr>
          <p:cNvPr id="4" name="Bildobjekt 3">
            <a:extLst>
              <a:ext uri="{FF2B5EF4-FFF2-40B4-BE49-F238E27FC236}">
                <a16:creationId xmlns:a16="http://schemas.microsoft.com/office/drawing/2014/main" id="{2B56C10E-0C63-456C-9AF7-D54F6BB8F7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7757" y="6447182"/>
            <a:ext cx="1285460" cy="298176"/>
          </a:xfrm>
          <a:prstGeom prst="rect">
            <a:avLst/>
          </a:prstGeom>
        </p:spPr>
      </p:pic>
    </p:spTree>
    <p:extLst>
      <p:ext uri="{BB962C8B-B14F-4D97-AF65-F5344CB8AC3E}">
        <p14:creationId xmlns:p14="http://schemas.microsoft.com/office/powerpoint/2010/main" val="3030936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00375" y="1412875"/>
            <a:ext cx="6985000" cy="4210050"/>
          </a:xfrm>
          <a:noFill/>
        </p:spPr>
      </p:pic>
      <p:sp>
        <p:nvSpPr>
          <p:cNvPr id="38915" name="Rubrik 2"/>
          <p:cNvSpPr>
            <a:spLocks noGrp="1"/>
          </p:cNvSpPr>
          <p:nvPr>
            <p:ph type="title"/>
          </p:nvPr>
        </p:nvSpPr>
        <p:spPr>
          <a:ln/>
        </p:spPr>
        <p:txBody>
          <a:bodyPr/>
          <a:lstStyle/>
          <a:p>
            <a:pPr eaLnBrk="1" hangingPunct="1"/>
            <a:r>
              <a:rPr lang="sv-SE" altLang="sv-SE"/>
              <a:t>Kris och trauma</a:t>
            </a:r>
          </a:p>
        </p:txBody>
      </p:sp>
      <p:sp>
        <p:nvSpPr>
          <p:cNvPr id="38916" name="Platshållare för bildnumm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Font typeface="Arial" panose="020B0604020202020204" pitchFamily="34" charset="0"/>
              <a:buChar char="•"/>
              <a:defRPr sz="2400">
                <a:solidFill>
                  <a:schemeClr val="tx1"/>
                </a:solidFill>
                <a:latin typeface="Verdana" panose="020B0604030504040204" pitchFamily="34" charset="0"/>
              </a:defRPr>
            </a:lvl1pPr>
            <a:lvl2pPr marL="742950" indent="-285750">
              <a:spcBef>
                <a:spcPts val="500"/>
              </a:spcBef>
              <a:buFont typeface="Arial" panose="020B0604020202020204" pitchFamily="34" charset="0"/>
              <a:buChar char="•"/>
              <a:defRPr sz="2000">
                <a:solidFill>
                  <a:schemeClr val="tx1"/>
                </a:solidFill>
                <a:latin typeface="Verdana" panose="020B0604030504040204" pitchFamily="34" charset="0"/>
              </a:defRPr>
            </a:lvl2pPr>
            <a:lvl3pPr marL="1143000" indent="-228600">
              <a:spcBef>
                <a:spcPts val="500"/>
              </a:spcBef>
              <a:buFont typeface="Arial" panose="020B0604020202020204" pitchFamily="34" charset="0"/>
              <a:buChar char="•"/>
              <a:defRPr>
                <a:solidFill>
                  <a:schemeClr val="tx1"/>
                </a:solidFill>
                <a:latin typeface="Verdana" panose="020B0604030504040204" pitchFamily="34" charset="0"/>
              </a:defRPr>
            </a:lvl3pPr>
            <a:lvl4pPr marL="1600200" indent="-228600">
              <a:spcBef>
                <a:spcPts val="500"/>
              </a:spcBef>
              <a:buFont typeface="Arial" panose="020B0604020202020204" pitchFamily="34" charset="0"/>
              <a:buChar char="•"/>
              <a:defRPr sz="1600">
                <a:solidFill>
                  <a:schemeClr val="tx1"/>
                </a:solidFill>
                <a:latin typeface="Verdana" panose="020B0604030504040204" pitchFamily="34" charset="0"/>
              </a:defRPr>
            </a:lvl4pPr>
            <a:lvl5pPr marL="2057400" indent="-228600">
              <a:spcBef>
                <a:spcPts val="500"/>
              </a:spcBef>
              <a:buFont typeface="Arial" panose="020B0604020202020204" pitchFamily="34" charset="0"/>
              <a:buChar char="•"/>
              <a:defRPr sz="1600">
                <a:solidFill>
                  <a:schemeClr val="tx1"/>
                </a:solidFill>
                <a:latin typeface="Verdana" panose="020B0604030504040204" pitchFamily="34" charset="0"/>
              </a:defRPr>
            </a:lvl5pPr>
            <a:lvl6pPr marL="2514600" indent="-228600" eaLnBrk="0" fontAlgn="base" hangingPunct="0">
              <a:spcBef>
                <a:spcPts val="500"/>
              </a:spcBef>
              <a:spcAft>
                <a:spcPct val="0"/>
              </a:spcAft>
              <a:buFont typeface="Arial" panose="020B0604020202020204" pitchFamily="34" charset="0"/>
              <a:buChar char="•"/>
              <a:defRPr sz="1600">
                <a:solidFill>
                  <a:schemeClr val="tx1"/>
                </a:solidFill>
                <a:latin typeface="Verdana" panose="020B0604030504040204" pitchFamily="34" charset="0"/>
              </a:defRPr>
            </a:lvl6pPr>
            <a:lvl7pPr marL="2971800" indent="-228600" eaLnBrk="0" fontAlgn="base" hangingPunct="0">
              <a:spcBef>
                <a:spcPts val="500"/>
              </a:spcBef>
              <a:spcAft>
                <a:spcPct val="0"/>
              </a:spcAft>
              <a:buFont typeface="Arial" panose="020B0604020202020204" pitchFamily="34" charset="0"/>
              <a:buChar char="•"/>
              <a:defRPr sz="1600">
                <a:solidFill>
                  <a:schemeClr val="tx1"/>
                </a:solidFill>
                <a:latin typeface="Verdana" panose="020B0604030504040204" pitchFamily="34" charset="0"/>
              </a:defRPr>
            </a:lvl7pPr>
            <a:lvl8pPr marL="3429000" indent="-228600" eaLnBrk="0" fontAlgn="base" hangingPunct="0">
              <a:spcBef>
                <a:spcPts val="500"/>
              </a:spcBef>
              <a:spcAft>
                <a:spcPct val="0"/>
              </a:spcAft>
              <a:buFont typeface="Arial" panose="020B0604020202020204" pitchFamily="34" charset="0"/>
              <a:buChar char="•"/>
              <a:defRPr sz="1600">
                <a:solidFill>
                  <a:schemeClr val="tx1"/>
                </a:solidFill>
                <a:latin typeface="Verdana" panose="020B0604030504040204" pitchFamily="34" charset="0"/>
              </a:defRPr>
            </a:lvl8pPr>
            <a:lvl9pPr marL="3886200" indent="-228600" eaLnBrk="0" fontAlgn="base" hangingPunct="0">
              <a:spcBef>
                <a:spcPts val="500"/>
              </a:spcBef>
              <a:spcAft>
                <a:spcPct val="0"/>
              </a:spcAft>
              <a:buFont typeface="Arial" panose="020B0604020202020204" pitchFamily="34" charset="0"/>
              <a:buChar char="•"/>
              <a:defRPr sz="1600">
                <a:solidFill>
                  <a:schemeClr val="tx1"/>
                </a:solidFill>
                <a:latin typeface="Verdana" panose="020B0604030504040204" pitchFamily="34" charset="0"/>
              </a:defRPr>
            </a:lvl9pPr>
          </a:lstStyle>
          <a:p>
            <a:pPr>
              <a:spcBef>
                <a:spcPct val="0"/>
              </a:spcBef>
              <a:buFontTx/>
              <a:buNone/>
            </a:pPr>
            <a:fld id="{2437C964-AB5D-4081-9617-9D435B8EDFC6}" type="slidenum">
              <a:rPr lang="sv-SE" altLang="sv-SE" sz="1200">
                <a:latin typeface="Arial" panose="020B0604020202020204" pitchFamily="34" charset="0"/>
                <a:cs typeface="Arial" panose="020B0604020202020204" pitchFamily="34" charset="0"/>
              </a:rPr>
              <a:pPr>
                <a:spcBef>
                  <a:spcPct val="0"/>
                </a:spcBef>
                <a:buFontTx/>
                <a:buNone/>
              </a:pPr>
              <a:t>11</a:t>
            </a:fld>
            <a:endParaRPr lang="sv-SE" altLang="sv-SE" sz="1200">
              <a:latin typeface="Arial" panose="020B0604020202020204" pitchFamily="34" charset="0"/>
              <a:cs typeface="Arial" panose="020B0604020202020204" pitchFamily="34" charset="0"/>
            </a:endParaRPr>
          </a:p>
        </p:txBody>
      </p:sp>
      <p:pic>
        <p:nvPicPr>
          <p:cNvPr id="5" name="Bildobjekt 4">
            <a:extLst>
              <a:ext uri="{FF2B5EF4-FFF2-40B4-BE49-F238E27FC236}">
                <a16:creationId xmlns:a16="http://schemas.microsoft.com/office/drawing/2014/main" id="{CE05BA94-433F-4624-9A03-13BFF570CE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7757" y="6447182"/>
            <a:ext cx="1285460" cy="29817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tshållare för innehåll 1"/>
          <p:cNvSpPr>
            <a:spLocks noGrp="1"/>
          </p:cNvSpPr>
          <p:nvPr>
            <p:ph idx="1"/>
          </p:nvPr>
        </p:nvSpPr>
        <p:spPr>
          <a:xfrm>
            <a:off x="2892425" y="2060576"/>
            <a:ext cx="7221538" cy="3654425"/>
          </a:xfrm>
        </p:spPr>
        <p:txBody>
          <a:bodyPr rtlCol="0">
            <a:normAutofit/>
          </a:bodyPr>
          <a:lstStyle/>
          <a:p>
            <a:pPr marL="342900" indent="-342900">
              <a:spcBef>
                <a:spcPts val="0"/>
              </a:spcBef>
              <a:buNone/>
              <a:defRPr/>
            </a:pPr>
            <a:r>
              <a:rPr lang="sv-SE" sz="4800" i="1" dirty="0">
                <a:solidFill>
                  <a:prstClr val="black"/>
                </a:solidFill>
              </a:rPr>
              <a:t>”från det ögonblick då ingenting är sig likt igen”</a:t>
            </a:r>
            <a:r>
              <a:rPr lang="sv-SE" sz="4000" i="1" dirty="0">
                <a:solidFill>
                  <a:prstClr val="black"/>
                </a:solidFill>
              </a:rPr>
              <a:t>              </a:t>
            </a:r>
          </a:p>
          <a:p>
            <a:pPr marL="342900" indent="-342900">
              <a:spcBef>
                <a:spcPts val="0"/>
              </a:spcBef>
              <a:buNone/>
              <a:defRPr/>
            </a:pPr>
            <a:endParaRPr lang="sv-SE" sz="4000" i="1" dirty="0">
              <a:solidFill>
                <a:prstClr val="black"/>
              </a:solidFill>
            </a:endParaRPr>
          </a:p>
          <a:p>
            <a:pPr marL="342900" indent="-342900" algn="r">
              <a:spcBef>
                <a:spcPts val="0"/>
              </a:spcBef>
              <a:buNone/>
              <a:defRPr/>
            </a:pPr>
            <a:r>
              <a:rPr lang="sv-SE" sz="1600" i="1" dirty="0">
                <a:solidFill>
                  <a:prstClr val="black"/>
                </a:solidFill>
              </a:rPr>
              <a:t>Patricia Tudor </a:t>
            </a:r>
            <a:r>
              <a:rPr lang="sv-SE" sz="1600" i="1" dirty="0" err="1">
                <a:solidFill>
                  <a:prstClr val="black"/>
                </a:solidFill>
              </a:rPr>
              <a:t>Sandhal</a:t>
            </a:r>
            <a:endParaRPr lang="sv-SE" sz="4000" i="1" dirty="0">
              <a:solidFill>
                <a:prstClr val="black"/>
              </a:solidFill>
            </a:endParaRPr>
          </a:p>
          <a:p>
            <a:pPr marL="0" indent="0">
              <a:buNone/>
              <a:defRPr/>
            </a:pPr>
            <a:endParaRPr lang="sv-SE" dirty="0">
              <a:cs typeface="Arial" charset="0"/>
            </a:endParaRPr>
          </a:p>
        </p:txBody>
      </p:sp>
      <p:sp>
        <p:nvSpPr>
          <p:cNvPr id="39939" name="Rubrik 2"/>
          <p:cNvSpPr>
            <a:spLocks noGrp="1"/>
          </p:cNvSpPr>
          <p:nvPr>
            <p:ph type="title"/>
          </p:nvPr>
        </p:nvSpPr>
        <p:spPr>
          <a:xfrm>
            <a:off x="2892426" y="539751"/>
            <a:ext cx="4067175" cy="1089025"/>
          </a:xfrm>
          <a:ln/>
        </p:spPr>
        <p:txBody>
          <a:bodyPr/>
          <a:lstStyle/>
          <a:p>
            <a:pPr eaLnBrk="1" hangingPunct="1"/>
            <a:r>
              <a:rPr lang="sv-SE" altLang="sv-SE"/>
              <a:t>Kris:</a:t>
            </a:r>
          </a:p>
        </p:txBody>
      </p:sp>
      <p:sp>
        <p:nvSpPr>
          <p:cNvPr id="39940" name="Platshållare för bildnumm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Font typeface="Arial" panose="020B0604020202020204" pitchFamily="34" charset="0"/>
              <a:buChar char="•"/>
              <a:defRPr sz="2400">
                <a:solidFill>
                  <a:schemeClr val="tx1"/>
                </a:solidFill>
                <a:latin typeface="Verdana" panose="020B0604030504040204" pitchFamily="34" charset="0"/>
              </a:defRPr>
            </a:lvl1pPr>
            <a:lvl2pPr marL="742950" indent="-285750">
              <a:spcBef>
                <a:spcPts val="500"/>
              </a:spcBef>
              <a:buFont typeface="Arial" panose="020B0604020202020204" pitchFamily="34" charset="0"/>
              <a:buChar char="•"/>
              <a:defRPr sz="2000">
                <a:solidFill>
                  <a:schemeClr val="tx1"/>
                </a:solidFill>
                <a:latin typeface="Verdana" panose="020B0604030504040204" pitchFamily="34" charset="0"/>
              </a:defRPr>
            </a:lvl2pPr>
            <a:lvl3pPr marL="1143000" indent="-228600">
              <a:spcBef>
                <a:spcPts val="500"/>
              </a:spcBef>
              <a:buFont typeface="Arial" panose="020B0604020202020204" pitchFamily="34" charset="0"/>
              <a:buChar char="•"/>
              <a:defRPr>
                <a:solidFill>
                  <a:schemeClr val="tx1"/>
                </a:solidFill>
                <a:latin typeface="Verdana" panose="020B0604030504040204" pitchFamily="34" charset="0"/>
              </a:defRPr>
            </a:lvl3pPr>
            <a:lvl4pPr marL="1600200" indent="-228600">
              <a:spcBef>
                <a:spcPts val="500"/>
              </a:spcBef>
              <a:buFont typeface="Arial" panose="020B0604020202020204" pitchFamily="34" charset="0"/>
              <a:buChar char="•"/>
              <a:defRPr sz="1600">
                <a:solidFill>
                  <a:schemeClr val="tx1"/>
                </a:solidFill>
                <a:latin typeface="Verdana" panose="020B0604030504040204" pitchFamily="34" charset="0"/>
              </a:defRPr>
            </a:lvl4pPr>
            <a:lvl5pPr marL="2057400" indent="-228600">
              <a:spcBef>
                <a:spcPts val="500"/>
              </a:spcBef>
              <a:buFont typeface="Arial" panose="020B0604020202020204" pitchFamily="34" charset="0"/>
              <a:buChar char="•"/>
              <a:defRPr sz="1600">
                <a:solidFill>
                  <a:schemeClr val="tx1"/>
                </a:solidFill>
                <a:latin typeface="Verdana" panose="020B0604030504040204" pitchFamily="34" charset="0"/>
              </a:defRPr>
            </a:lvl5pPr>
            <a:lvl6pPr marL="2514600" indent="-228600" eaLnBrk="0" fontAlgn="base" hangingPunct="0">
              <a:spcBef>
                <a:spcPts val="500"/>
              </a:spcBef>
              <a:spcAft>
                <a:spcPct val="0"/>
              </a:spcAft>
              <a:buFont typeface="Arial" panose="020B0604020202020204" pitchFamily="34" charset="0"/>
              <a:buChar char="•"/>
              <a:defRPr sz="1600">
                <a:solidFill>
                  <a:schemeClr val="tx1"/>
                </a:solidFill>
                <a:latin typeface="Verdana" panose="020B0604030504040204" pitchFamily="34" charset="0"/>
              </a:defRPr>
            </a:lvl6pPr>
            <a:lvl7pPr marL="2971800" indent="-228600" eaLnBrk="0" fontAlgn="base" hangingPunct="0">
              <a:spcBef>
                <a:spcPts val="500"/>
              </a:spcBef>
              <a:spcAft>
                <a:spcPct val="0"/>
              </a:spcAft>
              <a:buFont typeface="Arial" panose="020B0604020202020204" pitchFamily="34" charset="0"/>
              <a:buChar char="•"/>
              <a:defRPr sz="1600">
                <a:solidFill>
                  <a:schemeClr val="tx1"/>
                </a:solidFill>
                <a:latin typeface="Verdana" panose="020B0604030504040204" pitchFamily="34" charset="0"/>
              </a:defRPr>
            </a:lvl7pPr>
            <a:lvl8pPr marL="3429000" indent="-228600" eaLnBrk="0" fontAlgn="base" hangingPunct="0">
              <a:spcBef>
                <a:spcPts val="500"/>
              </a:spcBef>
              <a:spcAft>
                <a:spcPct val="0"/>
              </a:spcAft>
              <a:buFont typeface="Arial" panose="020B0604020202020204" pitchFamily="34" charset="0"/>
              <a:buChar char="•"/>
              <a:defRPr sz="1600">
                <a:solidFill>
                  <a:schemeClr val="tx1"/>
                </a:solidFill>
                <a:latin typeface="Verdana" panose="020B0604030504040204" pitchFamily="34" charset="0"/>
              </a:defRPr>
            </a:lvl8pPr>
            <a:lvl9pPr marL="3886200" indent="-228600" eaLnBrk="0" fontAlgn="base" hangingPunct="0">
              <a:spcBef>
                <a:spcPts val="500"/>
              </a:spcBef>
              <a:spcAft>
                <a:spcPct val="0"/>
              </a:spcAft>
              <a:buFont typeface="Arial" panose="020B0604020202020204" pitchFamily="34" charset="0"/>
              <a:buChar char="•"/>
              <a:defRPr sz="1600">
                <a:solidFill>
                  <a:schemeClr val="tx1"/>
                </a:solidFill>
                <a:latin typeface="Verdana" panose="020B0604030504040204" pitchFamily="34" charset="0"/>
              </a:defRPr>
            </a:lvl9pPr>
          </a:lstStyle>
          <a:p>
            <a:pPr>
              <a:spcBef>
                <a:spcPct val="0"/>
              </a:spcBef>
              <a:buFontTx/>
              <a:buNone/>
            </a:pPr>
            <a:fld id="{4BF06816-7827-4E16-AB57-AC1118D8B625}" type="slidenum">
              <a:rPr lang="sv-SE" altLang="sv-SE" sz="1200">
                <a:latin typeface="Arial" panose="020B0604020202020204" pitchFamily="34" charset="0"/>
                <a:cs typeface="Arial" panose="020B0604020202020204" pitchFamily="34" charset="0"/>
              </a:rPr>
              <a:pPr>
                <a:spcBef>
                  <a:spcPct val="0"/>
                </a:spcBef>
                <a:buFontTx/>
                <a:buNone/>
              </a:pPr>
              <a:t>12</a:t>
            </a:fld>
            <a:endParaRPr lang="sv-SE" altLang="sv-SE" sz="1200">
              <a:latin typeface="Arial" panose="020B0604020202020204" pitchFamily="34" charset="0"/>
              <a:cs typeface="Arial" panose="020B0604020202020204" pitchFamily="34" charset="0"/>
            </a:endParaRPr>
          </a:p>
        </p:txBody>
      </p:sp>
      <p:pic>
        <p:nvPicPr>
          <p:cNvPr id="5" name="Bildobjek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7757" y="6447182"/>
            <a:ext cx="1285460" cy="298176"/>
          </a:xfrm>
          <a:prstGeom prst="rect">
            <a:avLst/>
          </a:prstGeom>
        </p:spPr>
      </p:pic>
    </p:spTree>
    <p:extLst>
      <p:ext uri="{BB962C8B-B14F-4D97-AF65-F5344CB8AC3E}">
        <p14:creationId xmlns:p14="http://schemas.microsoft.com/office/powerpoint/2010/main" val="230562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Picture 2"/>
          <p:cNvSpPr>
            <a:spLocks noGrp="1" noChangeAspect="1" noChangeArrowheads="1"/>
          </p:cNvSpPr>
          <p:nvPr>
            <p:ph idx="1"/>
          </p:nvPr>
        </p:nvSpPr>
        <p:spPr>
          <a:xfrm>
            <a:off x="4603750" y="1600200"/>
            <a:ext cx="3417888" cy="4114800"/>
          </a:xfrm>
        </p:spPr>
        <p:txBody>
          <a:bodyPr/>
          <a:lstStyle/>
          <a:p>
            <a:pPr eaLnBrk="1" hangingPunct="1"/>
            <a:endParaRPr lang="sv-SE" altLang="sv-SE">
              <a:latin typeface="Arial" panose="020B0604020202020204" pitchFamily="34" charset="0"/>
              <a:cs typeface="Arial" panose="020B0604020202020204" pitchFamily="34" charset="0"/>
            </a:endParaRPr>
          </a:p>
        </p:txBody>
      </p:sp>
      <p:sp>
        <p:nvSpPr>
          <p:cNvPr id="40963" name="Rubrik 2"/>
          <p:cNvSpPr>
            <a:spLocks noGrp="1"/>
          </p:cNvSpPr>
          <p:nvPr>
            <p:ph type="title"/>
          </p:nvPr>
        </p:nvSpPr>
        <p:spPr>
          <a:xfrm>
            <a:off x="2892426" y="539751"/>
            <a:ext cx="4067175" cy="1089025"/>
          </a:xfrm>
          <a:ln/>
        </p:spPr>
        <p:txBody>
          <a:bodyPr/>
          <a:lstStyle/>
          <a:p>
            <a:pPr eaLnBrk="1" hangingPunct="1"/>
            <a:r>
              <a:rPr lang="sv-SE" altLang="sv-SE"/>
              <a:t>Chock</a:t>
            </a:r>
          </a:p>
        </p:txBody>
      </p:sp>
      <p:sp>
        <p:nvSpPr>
          <p:cNvPr id="40964" name="Platshållare för bildnumm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Font typeface="Arial" panose="020B0604020202020204" pitchFamily="34" charset="0"/>
              <a:buChar char="•"/>
              <a:defRPr sz="2400">
                <a:solidFill>
                  <a:schemeClr val="tx1"/>
                </a:solidFill>
                <a:latin typeface="Verdana" panose="020B0604030504040204" pitchFamily="34" charset="0"/>
              </a:defRPr>
            </a:lvl1pPr>
            <a:lvl2pPr marL="742950" indent="-285750">
              <a:spcBef>
                <a:spcPts val="500"/>
              </a:spcBef>
              <a:buFont typeface="Arial" panose="020B0604020202020204" pitchFamily="34" charset="0"/>
              <a:buChar char="•"/>
              <a:defRPr sz="2000">
                <a:solidFill>
                  <a:schemeClr val="tx1"/>
                </a:solidFill>
                <a:latin typeface="Verdana" panose="020B0604030504040204" pitchFamily="34" charset="0"/>
              </a:defRPr>
            </a:lvl2pPr>
            <a:lvl3pPr marL="1143000" indent="-228600">
              <a:spcBef>
                <a:spcPts val="500"/>
              </a:spcBef>
              <a:buFont typeface="Arial" panose="020B0604020202020204" pitchFamily="34" charset="0"/>
              <a:buChar char="•"/>
              <a:defRPr>
                <a:solidFill>
                  <a:schemeClr val="tx1"/>
                </a:solidFill>
                <a:latin typeface="Verdana" panose="020B0604030504040204" pitchFamily="34" charset="0"/>
              </a:defRPr>
            </a:lvl3pPr>
            <a:lvl4pPr marL="1600200" indent="-228600">
              <a:spcBef>
                <a:spcPts val="500"/>
              </a:spcBef>
              <a:buFont typeface="Arial" panose="020B0604020202020204" pitchFamily="34" charset="0"/>
              <a:buChar char="•"/>
              <a:defRPr sz="1600">
                <a:solidFill>
                  <a:schemeClr val="tx1"/>
                </a:solidFill>
                <a:latin typeface="Verdana" panose="020B0604030504040204" pitchFamily="34" charset="0"/>
              </a:defRPr>
            </a:lvl4pPr>
            <a:lvl5pPr marL="2057400" indent="-228600">
              <a:spcBef>
                <a:spcPts val="500"/>
              </a:spcBef>
              <a:buFont typeface="Arial" panose="020B0604020202020204" pitchFamily="34" charset="0"/>
              <a:buChar char="•"/>
              <a:defRPr sz="1600">
                <a:solidFill>
                  <a:schemeClr val="tx1"/>
                </a:solidFill>
                <a:latin typeface="Verdana" panose="020B0604030504040204" pitchFamily="34" charset="0"/>
              </a:defRPr>
            </a:lvl5pPr>
            <a:lvl6pPr marL="2514600" indent="-228600" eaLnBrk="0" fontAlgn="base" hangingPunct="0">
              <a:spcBef>
                <a:spcPts val="500"/>
              </a:spcBef>
              <a:spcAft>
                <a:spcPct val="0"/>
              </a:spcAft>
              <a:buFont typeface="Arial" panose="020B0604020202020204" pitchFamily="34" charset="0"/>
              <a:buChar char="•"/>
              <a:defRPr sz="1600">
                <a:solidFill>
                  <a:schemeClr val="tx1"/>
                </a:solidFill>
                <a:latin typeface="Verdana" panose="020B0604030504040204" pitchFamily="34" charset="0"/>
              </a:defRPr>
            </a:lvl6pPr>
            <a:lvl7pPr marL="2971800" indent="-228600" eaLnBrk="0" fontAlgn="base" hangingPunct="0">
              <a:spcBef>
                <a:spcPts val="500"/>
              </a:spcBef>
              <a:spcAft>
                <a:spcPct val="0"/>
              </a:spcAft>
              <a:buFont typeface="Arial" panose="020B0604020202020204" pitchFamily="34" charset="0"/>
              <a:buChar char="•"/>
              <a:defRPr sz="1600">
                <a:solidFill>
                  <a:schemeClr val="tx1"/>
                </a:solidFill>
                <a:latin typeface="Verdana" panose="020B0604030504040204" pitchFamily="34" charset="0"/>
              </a:defRPr>
            </a:lvl7pPr>
            <a:lvl8pPr marL="3429000" indent="-228600" eaLnBrk="0" fontAlgn="base" hangingPunct="0">
              <a:spcBef>
                <a:spcPts val="500"/>
              </a:spcBef>
              <a:spcAft>
                <a:spcPct val="0"/>
              </a:spcAft>
              <a:buFont typeface="Arial" panose="020B0604020202020204" pitchFamily="34" charset="0"/>
              <a:buChar char="•"/>
              <a:defRPr sz="1600">
                <a:solidFill>
                  <a:schemeClr val="tx1"/>
                </a:solidFill>
                <a:latin typeface="Verdana" panose="020B0604030504040204" pitchFamily="34" charset="0"/>
              </a:defRPr>
            </a:lvl8pPr>
            <a:lvl9pPr marL="3886200" indent="-228600" eaLnBrk="0" fontAlgn="base" hangingPunct="0">
              <a:spcBef>
                <a:spcPts val="500"/>
              </a:spcBef>
              <a:spcAft>
                <a:spcPct val="0"/>
              </a:spcAft>
              <a:buFont typeface="Arial" panose="020B0604020202020204" pitchFamily="34" charset="0"/>
              <a:buChar char="•"/>
              <a:defRPr sz="1600">
                <a:solidFill>
                  <a:schemeClr val="tx1"/>
                </a:solidFill>
                <a:latin typeface="Verdana" panose="020B0604030504040204" pitchFamily="34" charset="0"/>
              </a:defRPr>
            </a:lvl9pPr>
          </a:lstStyle>
          <a:p>
            <a:pPr>
              <a:spcBef>
                <a:spcPct val="0"/>
              </a:spcBef>
              <a:buFontTx/>
              <a:buNone/>
            </a:pPr>
            <a:fld id="{9A046881-7FA5-4B7A-BCD5-94D74F59E038}" type="slidenum">
              <a:rPr lang="sv-SE" altLang="sv-SE" sz="1200">
                <a:latin typeface="Arial" panose="020B0604020202020204" pitchFamily="34" charset="0"/>
                <a:cs typeface="Arial" panose="020B0604020202020204" pitchFamily="34" charset="0"/>
              </a:rPr>
              <a:pPr>
                <a:spcBef>
                  <a:spcPct val="0"/>
                </a:spcBef>
                <a:buFontTx/>
                <a:buNone/>
              </a:pPr>
              <a:t>13</a:t>
            </a:fld>
            <a:endParaRPr lang="sv-SE" altLang="sv-SE" sz="1200">
              <a:latin typeface="Arial" panose="020B0604020202020204" pitchFamily="34" charset="0"/>
              <a:cs typeface="Arial" panose="020B0604020202020204" pitchFamily="34" charset="0"/>
            </a:endParaRPr>
          </a:p>
        </p:txBody>
      </p:sp>
      <p:sp>
        <p:nvSpPr>
          <p:cNvPr id="50183" name="Platshållare för innehåll 5"/>
          <p:cNvSpPr txBox="1">
            <a:spLocks/>
          </p:cNvSpPr>
          <p:nvPr/>
        </p:nvSpPr>
        <p:spPr bwMode="auto">
          <a:xfrm>
            <a:off x="1981200" y="1600200"/>
            <a:ext cx="8229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FF6600"/>
              </a:buClr>
              <a:buSzPct val="85000"/>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Ø"/>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lr>
                <a:srgbClr val="FF6600"/>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lr>
                <a:srgbClr val="FF6600"/>
              </a:buClr>
              <a:buSzPct val="100000"/>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lr>
                <a:srgbClr val="FF6600"/>
              </a:buClr>
              <a:buSzPct val="100000"/>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lr>
                <a:srgbClr val="FF6600"/>
              </a:buClr>
              <a:buSzPct val="100000"/>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lr>
                <a:srgbClr val="FF6600"/>
              </a:buClr>
              <a:buSzPct val="100000"/>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lr>
                <a:srgbClr val="FF6600"/>
              </a:buClr>
              <a:buSzPct val="100000"/>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lr>
                <a:srgbClr val="FF6600"/>
              </a:buClr>
              <a:buSzPct val="100000"/>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buClrTx/>
              <a:buSzTx/>
              <a:buFont typeface="Arial" panose="020B0604020202020204" pitchFamily="34" charset="0"/>
              <a:buChar char="•"/>
              <a:defRPr/>
            </a:pPr>
            <a:r>
              <a:rPr lang="sv-SE" altLang="sv-SE" sz="2800" dirty="0">
                <a:solidFill>
                  <a:srgbClr val="000000"/>
                </a:solidFill>
                <a:latin typeface="+mn-lt"/>
              </a:rPr>
              <a:t>Spring</a:t>
            </a:r>
          </a:p>
          <a:p>
            <a:pPr eaLnBrk="1" hangingPunct="1">
              <a:buClrTx/>
              <a:buSzTx/>
              <a:buFont typeface="Arial" panose="020B0604020202020204" pitchFamily="34" charset="0"/>
              <a:buChar char="•"/>
              <a:defRPr/>
            </a:pPr>
            <a:r>
              <a:rPr lang="sv-SE" altLang="sv-SE" sz="2800" dirty="0">
                <a:solidFill>
                  <a:srgbClr val="000000"/>
                </a:solidFill>
                <a:latin typeface="+mn-lt"/>
              </a:rPr>
              <a:t>Slåss</a:t>
            </a:r>
          </a:p>
          <a:p>
            <a:pPr eaLnBrk="1" hangingPunct="1">
              <a:buClrTx/>
              <a:buSzTx/>
              <a:buFont typeface="Arial" panose="020B0604020202020204" pitchFamily="34" charset="0"/>
              <a:buChar char="•"/>
              <a:defRPr/>
            </a:pPr>
            <a:r>
              <a:rPr lang="sv-SE" altLang="sv-SE" sz="2800" dirty="0">
                <a:solidFill>
                  <a:srgbClr val="000000"/>
                </a:solidFill>
                <a:latin typeface="+mn-lt"/>
              </a:rPr>
              <a:t>Svimma</a:t>
            </a:r>
          </a:p>
          <a:p>
            <a:pPr eaLnBrk="1" hangingPunct="1">
              <a:buClrTx/>
              <a:buSzTx/>
              <a:buFont typeface="Arial" panose="020B0604020202020204" pitchFamily="34" charset="0"/>
              <a:buChar char="•"/>
              <a:defRPr/>
            </a:pPr>
            <a:endParaRPr lang="sv-SE" altLang="sv-SE" sz="2800" dirty="0">
              <a:solidFill>
                <a:srgbClr val="000000"/>
              </a:solidFill>
              <a:latin typeface="+mn-lt"/>
            </a:endParaRPr>
          </a:p>
          <a:p>
            <a:pPr eaLnBrk="1" hangingPunct="1">
              <a:buClrTx/>
              <a:buSzTx/>
              <a:buFont typeface="Arial" panose="020B0604020202020204" pitchFamily="34" charset="0"/>
              <a:buChar char="•"/>
              <a:defRPr/>
            </a:pPr>
            <a:r>
              <a:rPr lang="sv-SE" altLang="sv-SE" sz="2800" dirty="0">
                <a:solidFill>
                  <a:srgbClr val="000000"/>
                </a:solidFill>
                <a:latin typeface="+mn-lt"/>
              </a:rPr>
              <a:t>Kroppen</a:t>
            </a:r>
          </a:p>
          <a:p>
            <a:pPr eaLnBrk="1" hangingPunct="1">
              <a:buClrTx/>
              <a:buSzTx/>
              <a:buFont typeface="Arial" panose="020B0604020202020204" pitchFamily="34" charset="0"/>
              <a:buNone/>
              <a:defRPr/>
            </a:pPr>
            <a:r>
              <a:rPr lang="sv-SE" altLang="sv-SE" sz="2800" dirty="0">
                <a:solidFill>
                  <a:srgbClr val="000000"/>
                </a:solidFill>
                <a:latin typeface="+mn-lt"/>
              </a:rPr>
              <a:t>mobiliserar…</a:t>
            </a:r>
          </a:p>
          <a:p>
            <a:pPr eaLnBrk="1" hangingPunct="1">
              <a:buClrTx/>
              <a:buSzTx/>
              <a:buFont typeface="Arial" panose="020B0604020202020204" pitchFamily="34" charset="0"/>
              <a:buChar char="•"/>
              <a:defRPr/>
            </a:pPr>
            <a:endParaRPr lang="sv-SE" altLang="sv-SE" sz="2800" dirty="0">
              <a:solidFill>
                <a:srgbClr val="000000"/>
              </a:solidFill>
              <a:latin typeface="+mn-lt"/>
            </a:endParaRPr>
          </a:p>
        </p:txBody>
      </p:sp>
      <p:sp>
        <p:nvSpPr>
          <p:cNvPr id="11" name="textruta 10"/>
          <p:cNvSpPr txBox="1"/>
          <p:nvPr/>
        </p:nvSpPr>
        <p:spPr>
          <a:xfrm>
            <a:off x="8504239" y="3305175"/>
            <a:ext cx="1590675" cy="369888"/>
          </a:xfrm>
          <a:prstGeom prst="rect">
            <a:avLst/>
          </a:prstGeom>
          <a:noFill/>
          <a:ln>
            <a:noFill/>
          </a:ln>
        </p:spPr>
        <p:txBody>
          <a:bodyPr>
            <a:spAutoFit/>
          </a:bodyPr>
          <a:lstStyle/>
          <a:p>
            <a:pPr>
              <a:defRPr/>
            </a:pPr>
            <a:r>
              <a:rPr lang="sv-SE" kern="0" dirty="0">
                <a:solidFill>
                  <a:schemeClr val="bg1"/>
                </a:solidFill>
                <a:latin typeface="Arial" charset="0"/>
              </a:rPr>
              <a:t>… Hjärnan?</a:t>
            </a:r>
          </a:p>
        </p:txBody>
      </p:sp>
      <p:pic>
        <p:nvPicPr>
          <p:cNvPr id="9" name="Bildobjekt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7757" y="6447182"/>
            <a:ext cx="1285460" cy="298176"/>
          </a:xfrm>
          <a:prstGeom prst="rect">
            <a:avLst/>
          </a:prstGeom>
        </p:spPr>
      </p:pic>
      <p:pic>
        <p:nvPicPr>
          <p:cNvPr id="2" name="Bildobjekt 1">
            <a:extLst>
              <a:ext uri="{FF2B5EF4-FFF2-40B4-BE49-F238E27FC236}">
                <a16:creationId xmlns:a16="http://schemas.microsoft.com/office/drawing/2014/main" id="{55096EE8-EEF3-401C-BAF9-268C13D88911}"/>
              </a:ext>
            </a:extLst>
          </p:cNvPr>
          <p:cNvPicPr>
            <a:picLocks noChangeAspect="1"/>
          </p:cNvPicPr>
          <p:nvPr/>
        </p:nvPicPr>
        <p:blipFill>
          <a:blip r:embed="rId3"/>
          <a:stretch>
            <a:fillRect/>
          </a:stretch>
        </p:blipFill>
        <p:spPr>
          <a:xfrm>
            <a:off x="4603748" y="1628776"/>
            <a:ext cx="5129213" cy="4086224"/>
          </a:xfrm>
          <a:prstGeom prst="rect">
            <a:avLst/>
          </a:prstGeom>
        </p:spPr>
      </p:pic>
      <p:sp>
        <p:nvSpPr>
          <p:cNvPr id="3" name="textruta 2">
            <a:extLst>
              <a:ext uri="{FF2B5EF4-FFF2-40B4-BE49-F238E27FC236}">
                <a16:creationId xmlns:a16="http://schemas.microsoft.com/office/drawing/2014/main" id="{71919C06-6630-471F-AC14-E5ED090FCE15}"/>
              </a:ext>
            </a:extLst>
          </p:cNvPr>
          <p:cNvSpPr txBox="1"/>
          <p:nvPr/>
        </p:nvSpPr>
        <p:spPr>
          <a:xfrm>
            <a:off x="10707757" y="1902542"/>
            <a:ext cx="1105701" cy="369332"/>
          </a:xfrm>
          <a:prstGeom prst="rect">
            <a:avLst/>
          </a:prstGeom>
          <a:noFill/>
        </p:spPr>
        <p:txBody>
          <a:bodyPr wrap="square" rtlCol="0">
            <a:spAutoFit/>
          </a:bodyPr>
          <a:lstStyle/>
          <a:p>
            <a:r>
              <a:rPr lang="sv-SE" dirty="0"/>
              <a:t>Hjärnan?</a:t>
            </a:r>
          </a:p>
        </p:txBody>
      </p:sp>
    </p:spTree>
    <p:extLst>
      <p:ext uri="{BB962C8B-B14F-4D97-AF65-F5344CB8AC3E}">
        <p14:creationId xmlns:p14="http://schemas.microsoft.com/office/powerpoint/2010/main" val="2625268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ubrik 2"/>
          <p:cNvSpPr>
            <a:spLocks noGrp="1"/>
          </p:cNvSpPr>
          <p:nvPr>
            <p:ph type="title"/>
          </p:nvPr>
        </p:nvSpPr>
        <p:spPr>
          <a:xfrm>
            <a:off x="2892426" y="539751"/>
            <a:ext cx="4067175" cy="1089025"/>
          </a:xfrm>
          <a:ln/>
        </p:spPr>
        <p:txBody>
          <a:bodyPr>
            <a:normAutofit fontScale="90000"/>
          </a:bodyPr>
          <a:lstStyle/>
          <a:p>
            <a:pPr eaLnBrk="1" hangingPunct="1"/>
            <a:r>
              <a:rPr lang="sv-SE" altLang="sv-SE"/>
              <a:t>Normalt krisförlopp</a:t>
            </a:r>
          </a:p>
        </p:txBody>
      </p:sp>
      <p:sp>
        <p:nvSpPr>
          <p:cNvPr id="41987" name="Platshållare för bildnumm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Font typeface="Arial" panose="020B0604020202020204" pitchFamily="34" charset="0"/>
              <a:buChar char="•"/>
              <a:defRPr sz="2400">
                <a:solidFill>
                  <a:schemeClr val="tx1"/>
                </a:solidFill>
                <a:latin typeface="Verdana" panose="020B0604030504040204" pitchFamily="34" charset="0"/>
              </a:defRPr>
            </a:lvl1pPr>
            <a:lvl2pPr marL="742950" indent="-285750">
              <a:spcBef>
                <a:spcPts val="500"/>
              </a:spcBef>
              <a:buFont typeface="Arial" panose="020B0604020202020204" pitchFamily="34" charset="0"/>
              <a:buChar char="•"/>
              <a:defRPr sz="2000">
                <a:solidFill>
                  <a:schemeClr val="tx1"/>
                </a:solidFill>
                <a:latin typeface="Verdana" panose="020B0604030504040204" pitchFamily="34" charset="0"/>
              </a:defRPr>
            </a:lvl2pPr>
            <a:lvl3pPr marL="1143000" indent="-228600">
              <a:spcBef>
                <a:spcPts val="500"/>
              </a:spcBef>
              <a:buFont typeface="Arial" panose="020B0604020202020204" pitchFamily="34" charset="0"/>
              <a:buChar char="•"/>
              <a:defRPr>
                <a:solidFill>
                  <a:schemeClr val="tx1"/>
                </a:solidFill>
                <a:latin typeface="Verdana" panose="020B0604030504040204" pitchFamily="34" charset="0"/>
              </a:defRPr>
            </a:lvl3pPr>
            <a:lvl4pPr marL="1600200" indent="-228600">
              <a:spcBef>
                <a:spcPts val="500"/>
              </a:spcBef>
              <a:buFont typeface="Arial" panose="020B0604020202020204" pitchFamily="34" charset="0"/>
              <a:buChar char="•"/>
              <a:defRPr sz="1600">
                <a:solidFill>
                  <a:schemeClr val="tx1"/>
                </a:solidFill>
                <a:latin typeface="Verdana" panose="020B0604030504040204" pitchFamily="34" charset="0"/>
              </a:defRPr>
            </a:lvl4pPr>
            <a:lvl5pPr marL="2057400" indent="-228600">
              <a:spcBef>
                <a:spcPts val="500"/>
              </a:spcBef>
              <a:buFont typeface="Arial" panose="020B0604020202020204" pitchFamily="34" charset="0"/>
              <a:buChar char="•"/>
              <a:defRPr sz="1600">
                <a:solidFill>
                  <a:schemeClr val="tx1"/>
                </a:solidFill>
                <a:latin typeface="Verdana" panose="020B0604030504040204" pitchFamily="34" charset="0"/>
              </a:defRPr>
            </a:lvl5pPr>
            <a:lvl6pPr marL="2514600" indent="-228600" eaLnBrk="0" fontAlgn="base" hangingPunct="0">
              <a:spcBef>
                <a:spcPts val="500"/>
              </a:spcBef>
              <a:spcAft>
                <a:spcPct val="0"/>
              </a:spcAft>
              <a:buFont typeface="Arial" panose="020B0604020202020204" pitchFamily="34" charset="0"/>
              <a:buChar char="•"/>
              <a:defRPr sz="1600">
                <a:solidFill>
                  <a:schemeClr val="tx1"/>
                </a:solidFill>
                <a:latin typeface="Verdana" panose="020B0604030504040204" pitchFamily="34" charset="0"/>
              </a:defRPr>
            </a:lvl6pPr>
            <a:lvl7pPr marL="2971800" indent="-228600" eaLnBrk="0" fontAlgn="base" hangingPunct="0">
              <a:spcBef>
                <a:spcPts val="500"/>
              </a:spcBef>
              <a:spcAft>
                <a:spcPct val="0"/>
              </a:spcAft>
              <a:buFont typeface="Arial" panose="020B0604020202020204" pitchFamily="34" charset="0"/>
              <a:buChar char="•"/>
              <a:defRPr sz="1600">
                <a:solidFill>
                  <a:schemeClr val="tx1"/>
                </a:solidFill>
                <a:latin typeface="Verdana" panose="020B0604030504040204" pitchFamily="34" charset="0"/>
              </a:defRPr>
            </a:lvl7pPr>
            <a:lvl8pPr marL="3429000" indent="-228600" eaLnBrk="0" fontAlgn="base" hangingPunct="0">
              <a:spcBef>
                <a:spcPts val="500"/>
              </a:spcBef>
              <a:spcAft>
                <a:spcPct val="0"/>
              </a:spcAft>
              <a:buFont typeface="Arial" panose="020B0604020202020204" pitchFamily="34" charset="0"/>
              <a:buChar char="•"/>
              <a:defRPr sz="1600">
                <a:solidFill>
                  <a:schemeClr val="tx1"/>
                </a:solidFill>
                <a:latin typeface="Verdana" panose="020B0604030504040204" pitchFamily="34" charset="0"/>
              </a:defRPr>
            </a:lvl8pPr>
            <a:lvl9pPr marL="3886200" indent="-228600" eaLnBrk="0" fontAlgn="base" hangingPunct="0">
              <a:spcBef>
                <a:spcPts val="500"/>
              </a:spcBef>
              <a:spcAft>
                <a:spcPct val="0"/>
              </a:spcAft>
              <a:buFont typeface="Arial" panose="020B0604020202020204" pitchFamily="34" charset="0"/>
              <a:buChar char="•"/>
              <a:defRPr sz="1600">
                <a:solidFill>
                  <a:schemeClr val="tx1"/>
                </a:solidFill>
                <a:latin typeface="Verdana" panose="020B0604030504040204" pitchFamily="34" charset="0"/>
              </a:defRPr>
            </a:lvl9pPr>
          </a:lstStyle>
          <a:p>
            <a:pPr>
              <a:spcBef>
                <a:spcPct val="0"/>
              </a:spcBef>
              <a:buFontTx/>
              <a:buNone/>
            </a:pPr>
            <a:fld id="{71B9B5BC-553E-4BCB-81E1-07300B38967E}" type="slidenum">
              <a:rPr lang="sv-SE" altLang="sv-SE" sz="1200">
                <a:latin typeface="Arial" panose="020B0604020202020204" pitchFamily="34" charset="0"/>
                <a:cs typeface="Arial" panose="020B0604020202020204" pitchFamily="34" charset="0"/>
              </a:rPr>
              <a:pPr>
                <a:spcBef>
                  <a:spcPct val="0"/>
                </a:spcBef>
                <a:buFontTx/>
                <a:buNone/>
              </a:pPr>
              <a:t>14</a:t>
            </a:fld>
            <a:endParaRPr lang="sv-SE" altLang="sv-SE" sz="1200">
              <a:latin typeface="Arial" panose="020B0604020202020204" pitchFamily="34" charset="0"/>
              <a:cs typeface="Arial" panose="020B0604020202020204" pitchFamily="34" charset="0"/>
            </a:endParaRPr>
          </a:p>
        </p:txBody>
      </p:sp>
      <p:sp>
        <p:nvSpPr>
          <p:cNvPr id="8" name="textruta 7"/>
          <p:cNvSpPr txBox="1"/>
          <p:nvPr/>
        </p:nvSpPr>
        <p:spPr>
          <a:xfrm>
            <a:off x="2814639" y="451097"/>
            <a:ext cx="6553200" cy="3108325"/>
          </a:xfrm>
          <a:prstGeom prst="rect">
            <a:avLst/>
          </a:prstGeom>
          <a:noFill/>
        </p:spPr>
        <p:txBody>
          <a:bodyPr>
            <a:spAutoFit/>
          </a:bodyPr>
          <a:lstStyle/>
          <a:p>
            <a:pPr>
              <a:defRPr/>
            </a:pPr>
            <a:endParaRPr lang="sv-SE" sz="2800" u="sng" kern="0" dirty="0">
              <a:solidFill>
                <a:sysClr val="windowText" lastClr="000000"/>
              </a:solidFill>
            </a:endParaRPr>
          </a:p>
          <a:p>
            <a:pPr>
              <a:defRPr/>
            </a:pPr>
            <a:endParaRPr lang="sv-SE" sz="2800" kern="0" dirty="0">
              <a:solidFill>
                <a:sysClr val="windowText" lastClr="000000"/>
              </a:solidFill>
            </a:endParaRPr>
          </a:p>
          <a:p>
            <a:pPr>
              <a:defRPr/>
            </a:pPr>
            <a:endParaRPr lang="sv-SE" sz="2800" kern="0" dirty="0">
              <a:solidFill>
                <a:sysClr val="windowText" lastClr="000000"/>
              </a:solidFill>
            </a:endParaRPr>
          </a:p>
          <a:p>
            <a:pPr>
              <a:buFont typeface="Arial" pitchFamily="34" charset="0"/>
              <a:buChar char="•"/>
              <a:defRPr/>
            </a:pPr>
            <a:r>
              <a:rPr lang="sv-SE" sz="2800" kern="0" dirty="0">
                <a:solidFill>
                  <a:sysClr val="windowText" lastClr="000000"/>
                </a:solidFill>
              </a:rPr>
              <a:t>Reaktion</a:t>
            </a:r>
          </a:p>
          <a:p>
            <a:pPr>
              <a:buFont typeface="Arial" pitchFamily="34" charset="0"/>
              <a:buChar char="•"/>
              <a:defRPr/>
            </a:pPr>
            <a:r>
              <a:rPr lang="sv-SE" sz="2800" kern="0" dirty="0">
                <a:solidFill>
                  <a:sysClr val="windowText" lastClr="000000"/>
                </a:solidFill>
              </a:rPr>
              <a:t>Bearbetning</a:t>
            </a:r>
          </a:p>
          <a:p>
            <a:pPr>
              <a:buFont typeface="Arial" pitchFamily="34" charset="0"/>
              <a:buChar char="•"/>
              <a:defRPr/>
            </a:pPr>
            <a:r>
              <a:rPr lang="sv-SE" sz="2800" kern="0" dirty="0">
                <a:solidFill>
                  <a:sysClr val="windowText" lastClr="000000"/>
                </a:solidFill>
              </a:rPr>
              <a:t>Nyorientering</a:t>
            </a:r>
          </a:p>
          <a:p>
            <a:pPr>
              <a:buFont typeface="Arial" pitchFamily="34" charset="0"/>
              <a:buChar char="•"/>
              <a:defRPr/>
            </a:pPr>
            <a:endParaRPr lang="sv-SE" sz="2800" kern="0" dirty="0">
              <a:solidFill>
                <a:sysClr val="windowText" lastClr="000000"/>
              </a:solidFill>
            </a:endParaRPr>
          </a:p>
        </p:txBody>
      </p:sp>
      <p:sp>
        <p:nvSpPr>
          <p:cNvPr id="9" name="Tavelram 8"/>
          <p:cNvSpPr/>
          <p:nvPr/>
        </p:nvSpPr>
        <p:spPr>
          <a:xfrm>
            <a:off x="3071814" y="4005263"/>
            <a:ext cx="6408737" cy="1655762"/>
          </a:xfrm>
          <a:prstGeom prst="bevel">
            <a:avLst/>
          </a:prstGeom>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sv-SE" kern="0">
              <a:solidFill>
                <a:sysClr val="window" lastClr="FFFFFF"/>
              </a:solidFill>
              <a:latin typeface="Calibri"/>
            </a:endParaRPr>
          </a:p>
        </p:txBody>
      </p:sp>
      <p:sp>
        <p:nvSpPr>
          <p:cNvPr id="10" name="textruta 9"/>
          <p:cNvSpPr txBox="1"/>
          <p:nvPr/>
        </p:nvSpPr>
        <p:spPr>
          <a:xfrm>
            <a:off x="3751264" y="4581526"/>
            <a:ext cx="5616575" cy="646113"/>
          </a:xfrm>
          <a:prstGeom prst="rect">
            <a:avLst/>
          </a:prstGeom>
          <a:noFill/>
        </p:spPr>
        <p:txBody>
          <a:bodyPr>
            <a:spAutoFit/>
          </a:bodyPr>
          <a:lstStyle/>
          <a:p>
            <a:pPr>
              <a:defRPr/>
            </a:pPr>
            <a:r>
              <a:rPr lang="sv-SE" kern="0" dirty="0">
                <a:solidFill>
                  <a:schemeClr val="bg1"/>
                </a:solidFill>
              </a:rPr>
              <a:t>Förloppet avstannar</a:t>
            </a:r>
          </a:p>
          <a:p>
            <a:pPr>
              <a:defRPr/>
            </a:pPr>
            <a:r>
              <a:rPr lang="sv-SE" kern="0" dirty="0">
                <a:solidFill>
                  <a:schemeClr val="bg1"/>
                </a:solidFill>
              </a:rPr>
              <a:t>Acceptans – inte samma som förlåta</a:t>
            </a:r>
          </a:p>
        </p:txBody>
      </p:sp>
      <p:sp>
        <p:nvSpPr>
          <p:cNvPr id="11" name="Höger 10"/>
          <p:cNvSpPr/>
          <p:nvPr/>
        </p:nvSpPr>
        <p:spPr>
          <a:xfrm>
            <a:off x="8472489" y="5832476"/>
            <a:ext cx="1584325" cy="836613"/>
          </a:xfrm>
          <a:prstGeom prst="rightArrow">
            <a:avLst/>
          </a:prstGeom>
          <a:solidFill>
            <a:srgbClr val="FF0000"/>
          </a:solidFill>
          <a:ln w="25400" cap="flat" cmpd="sng" algn="ctr">
            <a:solidFill>
              <a:schemeClr val="accent2">
                <a:lumMod val="75000"/>
              </a:schemeClr>
            </a:solidFill>
            <a:prstDash val="solid"/>
          </a:ln>
          <a:effectLst/>
        </p:spPr>
        <p:txBody>
          <a:bodyPr anchor="ctr"/>
          <a:lstStyle/>
          <a:p>
            <a:pPr algn="ctr">
              <a:defRPr/>
            </a:pPr>
            <a:endParaRPr lang="sv-SE" kern="0">
              <a:solidFill>
                <a:sysClr val="window" lastClr="FFFFFF"/>
              </a:solidFill>
              <a:latin typeface="Calibri"/>
            </a:endParaRPr>
          </a:p>
        </p:txBody>
      </p:sp>
      <p:sp>
        <p:nvSpPr>
          <p:cNvPr id="12" name="textruta 11"/>
          <p:cNvSpPr txBox="1"/>
          <p:nvPr/>
        </p:nvSpPr>
        <p:spPr>
          <a:xfrm>
            <a:off x="8616950" y="6092825"/>
            <a:ext cx="935038" cy="369888"/>
          </a:xfrm>
          <a:prstGeom prst="rect">
            <a:avLst/>
          </a:prstGeom>
          <a:noFill/>
        </p:spPr>
        <p:txBody>
          <a:bodyPr>
            <a:spAutoFit/>
          </a:bodyPr>
          <a:lstStyle/>
          <a:p>
            <a:pPr>
              <a:defRPr/>
            </a:pPr>
            <a:r>
              <a:rPr lang="sv-SE" kern="0" dirty="0">
                <a:solidFill>
                  <a:sysClr val="windowText" lastClr="000000"/>
                </a:solidFill>
                <a:latin typeface="Arial" charset="0"/>
              </a:rPr>
              <a:t>PTSD</a:t>
            </a:r>
          </a:p>
        </p:txBody>
      </p:sp>
      <p:pic>
        <p:nvPicPr>
          <p:cNvPr id="14" name="Bildobjekt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7757" y="6447182"/>
            <a:ext cx="1285460" cy="298176"/>
          </a:xfrm>
          <a:prstGeom prst="rect">
            <a:avLst/>
          </a:prstGeom>
        </p:spPr>
      </p:pic>
      <p:sp>
        <p:nvSpPr>
          <p:cNvPr id="3" name="Rektangel 2">
            <a:extLst>
              <a:ext uri="{FF2B5EF4-FFF2-40B4-BE49-F238E27FC236}">
                <a16:creationId xmlns:a16="http://schemas.microsoft.com/office/drawing/2014/main" id="{DC3A3CB1-6120-48B3-AC9C-6B0AA06E8E21}"/>
              </a:ext>
            </a:extLst>
          </p:cNvPr>
          <p:cNvSpPr/>
          <p:nvPr/>
        </p:nvSpPr>
        <p:spPr>
          <a:xfrm>
            <a:off x="9803937" y="566669"/>
            <a:ext cx="1168862" cy="2031325"/>
          </a:xfrm>
          <a:prstGeom prst="rect">
            <a:avLst/>
          </a:prstGeom>
          <a:noFill/>
        </p:spPr>
        <p:txBody>
          <a:bodyPr wrap="square" lIns="91440" tIns="45720" rIns="91440" bIns="45720">
            <a:spAutoFit/>
          </a:bodyPr>
          <a:lstStyle/>
          <a:p>
            <a:pPr algn="ctr"/>
            <a:r>
              <a:rPr lang="sv-SE" sz="5400" dirty="0">
                <a:ln w="0"/>
                <a:solidFill>
                  <a:schemeClr val="accent1"/>
                </a:solidFill>
                <a:effectLst>
                  <a:outerShdw blurRad="38100" dist="25400" dir="5400000" algn="ctr" rotWithShape="0">
                    <a:srgbClr val="6E747A">
                      <a:alpha val="43000"/>
                    </a:srgbClr>
                  </a:outerShdw>
                </a:effectLst>
              </a:rPr>
              <a:t>4</a:t>
            </a:r>
            <a:r>
              <a:rPr lang="sv-SE" sz="5400" b="0" cap="none" spc="0" dirty="0">
                <a:ln w="0"/>
                <a:solidFill>
                  <a:schemeClr val="accent1"/>
                </a:solidFill>
                <a:effectLst>
                  <a:outerShdw blurRad="38100" dist="25400" dir="5400000" algn="ctr" rotWithShape="0">
                    <a:srgbClr val="6E747A">
                      <a:alpha val="43000"/>
                    </a:srgbClr>
                  </a:outerShdw>
                </a:effectLst>
              </a:rPr>
              <a:t>H</a:t>
            </a:r>
          </a:p>
          <a:p>
            <a:pPr algn="ctr"/>
            <a:r>
              <a:rPr lang="sv-SE" b="0" cap="none" spc="0" dirty="0">
                <a:ln w="0"/>
                <a:solidFill>
                  <a:schemeClr val="accent1"/>
                </a:solidFill>
                <a:effectLst>
                  <a:outerShdw blurRad="38100" dist="25400" dir="5400000" algn="ctr" rotWithShape="0">
                    <a:srgbClr val="6E747A">
                      <a:alpha val="43000"/>
                    </a:srgbClr>
                  </a:outerShdw>
                </a:effectLst>
              </a:rPr>
              <a:t>Håll om</a:t>
            </a:r>
          </a:p>
          <a:p>
            <a:pPr algn="ctr"/>
            <a:r>
              <a:rPr lang="sv-SE" dirty="0">
                <a:ln w="0"/>
                <a:solidFill>
                  <a:schemeClr val="accent1"/>
                </a:solidFill>
                <a:effectLst>
                  <a:outerShdw blurRad="38100" dist="25400" dir="5400000" algn="ctr" rotWithShape="0">
                    <a:srgbClr val="6E747A">
                      <a:alpha val="43000"/>
                    </a:srgbClr>
                  </a:outerShdw>
                </a:effectLst>
              </a:rPr>
              <a:t>Håll ut</a:t>
            </a:r>
          </a:p>
          <a:p>
            <a:pPr algn="ctr"/>
            <a:r>
              <a:rPr lang="sv-SE" b="0" cap="none" spc="0" dirty="0">
                <a:ln w="0"/>
                <a:solidFill>
                  <a:schemeClr val="accent1"/>
                </a:solidFill>
                <a:effectLst>
                  <a:outerShdw blurRad="38100" dist="25400" dir="5400000" algn="ctr" rotWithShape="0">
                    <a:srgbClr val="6E747A">
                      <a:alpha val="43000"/>
                    </a:srgbClr>
                  </a:outerShdw>
                </a:effectLst>
              </a:rPr>
              <a:t>Häll i</a:t>
            </a:r>
          </a:p>
          <a:p>
            <a:pPr algn="ctr"/>
            <a:r>
              <a:rPr lang="sv-SE" dirty="0">
                <a:ln w="0"/>
                <a:solidFill>
                  <a:schemeClr val="accent1"/>
                </a:solidFill>
                <a:effectLst>
                  <a:outerShdw blurRad="38100" dist="25400" dir="5400000" algn="ctr" rotWithShape="0">
                    <a:srgbClr val="6E747A">
                      <a:alpha val="43000"/>
                    </a:srgbClr>
                  </a:outerShdw>
                </a:effectLst>
              </a:rPr>
              <a:t>Håll tyst</a:t>
            </a:r>
            <a:endParaRPr lang="sv-SE"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222040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p:cNvSpPr>
            <a:spLocks noGrp="1"/>
          </p:cNvSpPr>
          <p:nvPr>
            <p:ph idx="1"/>
          </p:nvPr>
        </p:nvSpPr>
        <p:spPr>
          <a:xfrm>
            <a:off x="609600" y="1775791"/>
            <a:ext cx="5989983" cy="4717774"/>
          </a:xfrm>
        </p:spPr>
        <p:txBody>
          <a:bodyPr>
            <a:normAutofit fontScale="85000" lnSpcReduction="10000"/>
          </a:bodyPr>
          <a:lstStyle/>
          <a:p>
            <a:pPr marL="0" indent="0">
              <a:buNone/>
            </a:pPr>
            <a:r>
              <a:rPr lang="sv-SE" sz="2400" dirty="0"/>
              <a:t>Ett psykiskt trauma är en dramatisk händelse med inslag av våld och </a:t>
            </a:r>
            <a:r>
              <a:rPr lang="sv-SE" sz="2400" dirty="0" err="1"/>
              <a:t>livshot</a:t>
            </a:r>
            <a:r>
              <a:rPr lang="sv-SE" sz="2400" dirty="0"/>
              <a:t>. </a:t>
            </a:r>
          </a:p>
          <a:p>
            <a:r>
              <a:rPr lang="sv-SE" sz="2400" dirty="0"/>
              <a:t>Att ha blivit hotad med vapen eller tagen till fånga</a:t>
            </a:r>
          </a:p>
          <a:p>
            <a:r>
              <a:rPr lang="sv-SE" sz="2400" dirty="0"/>
              <a:t>Att ha blivit fysisk misshandlad eller sexuellt förgripen</a:t>
            </a:r>
          </a:p>
          <a:p>
            <a:r>
              <a:rPr lang="sv-SE" sz="2400" dirty="0"/>
              <a:t>Att ha blivit våldtagen </a:t>
            </a:r>
          </a:p>
          <a:p>
            <a:r>
              <a:rPr lang="sv-SE" sz="2400" dirty="0"/>
              <a:t>Att ha upplevt krig, terror, tortyr eller koncentrationsläger (även urbana krigszoner)</a:t>
            </a:r>
          </a:p>
          <a:p>
            <a:r>
              <a:rPr lang="sv-SE" sz="2400" dirty="0"/>
              <a:t>Att ha varit med om en katastrofhändelse, ex naturkatastrof</a:t>
            </a:r>
          </a:p>
          <a:p>
            <a:r>
              <a:rPr lang="sv-SE" sz="2400" dirty="0"/>
              <a:t>Att ha blivit försummad eller övergiven som barn</a:t>
            </a:r>
          </a:p>
          <a:p>
            <a:pPr marL="0" indent="0">
              <a:buNone/>
            </a:pPr>
            <a:endParaRPr lang="sv-SE" sz="2400" i="1" dirty="0">
              <a:solidFill>
                <a:schemeClr val="accent6">
                  <a:lumMod val="75000"/>
                </a:schemeClr>
              </a:solidFill>
            </a:endParaRPr>
          </a:p>
          <a:p>
            <a:pPr marL="0" indent="0">
              <a:buNone/>
            </a:pPr>
            <a:endParaRPr lang="sv-SE" sz="2400" i="1" dirty="0">
              <a:solidFill>
                <a:schemeClr val="accent6">
                  <a:lumMod val="75000"/>
                </a:schemeClr>
              </a:solidFill>
            </a:endParaRPr>
          </a:p>
          <a:p>
            <a:pPr marL="0" indent="0">
              <a:buNone/>
            </a:pPr>
            <a:r>
              <a:rPr lang="sv-SE" sz="2400" i="1" dirty="0">
                <a:solidFill>
                  <a:schemeClr val="accent6">
                    <a:lumMod val="75000"/>
                  </a:schemeClr>
                </a:solidFill>
              </a:rPr>
              <a:t>En fruktansvärd händelse som de flesta människor aldrig upplever</a:t>
            </a:r>
          </a:p>
        </p:txBody>
      </p:sp>
      <p:sp>
        <p:nvSpPr>
          <p:cNvPr id="4" name="Rubrik 3"/>
          <p:cNvSpPr>
            <a:spLocks noGrp="1"/>
          </p:cNvSpPr>
          <p:nvPr>
            <p:ph type="title"/>
          </p:nvPr>
        </p:nvSpPr>
        <p:spPr>
          <a:xfrm>
            <a:off x="2892426" y="684213"/>
            <a:ext cx="4067175" cy="584200"/>
          </a:xfrm>
        </p:spPr>
        <p:txBody>
          <a:bodyPr rtlCol="0">
            <a:normAutofit fontScale="90000"/>
          </a:bodyPr>
          <a:lstStyle/>
          <a:p>
            <a:pPr>
              <a:defRPr/>
            </a:pPr>
            <a:r>
              <a:rPr lang="sv-SE" b="1" dirty="0">
                <a:solidFill>
                  <a:schemeClr val="accent6">
                    <a:lumMod val="75000"/>
                  </a:schemeClr>
                </a:solidFill>
              </a:rPr>
              <a:t>Psykiskt trauma</a:t>
            </a:r>
          </a:p>
        </p:txBody>
      </p:sp>
      <p:sp>
        <p:nvSpPr>
          <p:cNvPr id="43012" name="Platshållare för bildnumm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Font typeface="Arial" panose="020B0604020202020204" pitchFamily="34" charset="0"/>
              <a:buChar char="•"/>
              <a:defRPr sz="2400">
                <a:solidFill>
                  <a:schemeClr val="tx1"/>
                </a:solidFill>
                <a:latin typeface="Verdana" panose="020B0604030504040204" pitchFamily="34" charset="0"/>
              </a:defRPr>
            </a:lvl1pPr>
            <a:lvl2pPr marL="742950" indent="-285750">
              <a:spcBef>
                <a:spcPts val="500"/>
              </a:spcBef>
              <a:buFont typeface="Arial" panose="020B0604020202020204" pitchFamily="34" charset="0"/>
              <a:buChar char="•"/>
              <a:defRPr sz="2000">
                <a:solidFill>
                  <a:schemeClr val="tx1"/>
                </a:solidFill>
                <a:latin typeface="Verdana" panose="020B0604030504040204" pitchFamily="34" charset="0"/>
              </a:defRPr>
            </a:lvl2pPr>
            <a:lvl3pPr marL="1143000" indent="-228600">
              <a:spcBef>
                <a:spcPts val="500"/>
              </a:spcBef>
              <a:buFont typeface="Arial" panose="020B0604020202020204" pitchFamily="34" charset="0"/>
              <a:buChar char="•"/>
              <a:defRPr>
                <a:solidFill>
                  <a:schemeClr val="tx1"/>
                </a:solidFill>
                <a:latin typeface="Verdana" panose="020B0604030504040204" pitchFamily="34" charset="0"/>
              </a:defRPr>
            </a:lvl3pPr>
            <a:lvl4pPr marL="1600200" indent="-228600">
              <a:spcBef>
                <a:spcPts val="500"/>
              </a:spcBef>
              <a:buFont typeface="Arial" panose="020B0604020202020204" pitchFamily="34" charset="0"/>
              <a:buChar char="•"/>
              <a:defRPr sz="1600">
                <a:solidFill>
                  <a:schemeClr val="tx1"/>
                </a:solidFill>
                <a:latin typeface="Verdana" panose="020B0604030504040204" pitchFamily="34" charset="0"/>
              </a:defRPr>
            </a:lvl4pPr>
            <a:lvl5pPr marL="2057400" indent="-228600">
              <a:spcBef>
                <a:spcPts val="500"/>
              </a:spcBef>
              <a:buFont typeface="Arial" panose="020B0604020202020204" pitchFamily="34" charset="0"/>
              <a:buChar char="•"/>
              <a:defRPr sz="1600">
                <a:solidFill>
                  <a:schemeClr val="tx1"/>
                </a:solidFill>
                <a:latin typeface="Verdana" panose="020B0604030504040204" pitchFamily="34" charset="0"/>
              </a:defRPr>
            </a:lvl5pPr>
            <a:lvl6pPr marL="2514600" indent="-228600" eaLnBrk="0" fontAlgn="base" hangingPunct="0">
              <a:spcBef>
                <a:spcPts val="500"/>
              </a:spcBef>
              <a:spcAft>
                <a:spcPct val="0"/>
              </a:spcAft>
              <a:buFont typeface="Arial" panose="020B0604020202020204" pitchFamily="34" charset="0"/>
              <a:buChar char="•"/>
              <a:defRPr sz="1600">
                <a:solidFill>
                  <a:schemeClr val="tx1"/>
                </a:solidFill>
                <a:latin typeface="Verdana" panose="020B0604030504040204" pitchFamily="34" charset="0"/>
              </a:defRPr>
            </a:lvl6pPr>
            <a:lvl7pPr marL="2971800" indent="-228600" eaLnBrk="0" fontAlgn="base" hangingPunct="0">
              <a:spcBef>
                <a:spcPts val="500"/>
              </a:spcBef>
              <a:spcAft>
                <a:spcPct val="0"/>
              </a:spcAft>
              <a:buFont typeface="Arial" panose="020B0604020202020204" pitchFamily="34" charset="0"/>
              <a:buChar char="•"/>
              <a:defRPr sz="1600">
                <a:solidFill>
                  <a:schemeClr val="tx1"/>
                </a:solidFill>
                <a:latin typeface="Verdana" panose="020B0604030504040204" pitchFamily="34" charset="0"/>
              </a:defRPr>
            </a:lvl7pPr>
            <a:lvl8pPr marL="3429000" indent="-228600" eaLnBrk="0" fontAlgn="base" hangingPunct="0">
              <a:spcBef>
                <a:spcPts val="500"/>
              </a:spcBef>
              <a:spcAft>
                <a:spcPct val="0"/>
              </a:spcAft>
              <a:buFont typeface="Arial" panose="020B0604020202020204" pitchFamily="34" charset="0"/>
              <a:buChar char="•"/>
              <a:defRPr sz="1600">
                <a:solidFill>
                  <a:schemeClr val="tx1"/>
                </a:solidFill>
                <a:latin typeface="Verdana" panose="020B0604030504040204" pitchFamily="34" charset="0"/>
              </a:defRPr>
            </a:lvl8pPr>
            <a:lvl9pPr marL="3886200" indent="-228600" eaLnBrk="0" fontAlgn="base" hangingPunct="0">
              <a:spcBef>
                <a:spcPts val="500"/>
              </a:spcBef>
              <a:spcAft>
                <a:spcPct val="0"/>
              </a:spcAft>
              <a:buFont typeface="Arial" panose="020B0604020202020204" pitchFamily="34" charset="0"/>
              <a:buChar char="•"/>
              <a:defRPr sz="1600">
                <a:solidFill>
                  <a:schemeClr val="tx1"/>
                </a:solidFill>
                <a:latin typeface="Verdana" panose="020B0604030504040204" pitchFamily="34" charset="0"/>
              </a:defRPr>
            </a:lvl9pPr>
          </a:lstStyle>
          <a:p>
            <a:pPr>
              <a:spcBef>
                <a:spcPct val="0"/>
              </a:spcBef>
              <a:buFontTx/>
              <a:buNone/>
            </a:pPr>
            <a:fld id="{2CDA45F8-B070-45C8-9963-592F80039693}" type="slidenum">
              <a:rPr lang="sv-SE" altLang="sv-SE" sz="1200">
                <a:latin typeface="Arial" panose="020B0604020202020204" pitchFamily="34" charset="0"/>
                <a:cs typeface="Arial" panose="020B0604020202020204" pitchFamily="34" charset="0"/>
              </a:rPr>
              <a:pPr>
                <a:spcBef>
                  <a:spcPct val="0"/>
                </a:spcBef>
                <a:buFontTx/>
                <a:buNone/>
              </a:pPr>
              <a:t>15</a:t>
            </a:fld>
            <a:endParaRPr lang="sv-SE" altLang="sv-SE" sz="1200">
              <a:latin typeface="Arial" panose="020B0604020202020204" pitchFamily="34" charset="0"/>
              <a:cs typeface="Arial" panose="020B0604020202020204" pitchFamily="34" charset="0"/>
            </a:endParaRPr>
          </a:p>
        </p:txBody>
      </p:sp>
      <p:sp>
        <p:nvSpPr>
          <p:cNvPr id="7" name="Pratbubbla: oval 6"/>
          <p:cNvSpPr/>
          <p:nvPr/>
        </p:nvSpPr>
        <p:spPr>
          <a:xfrm>
            <a:off x="7516192" y="1268413"/>
            <a:ext cx="4558748" cy="4770782"/>
          </a:xfrm>
          <a:prstGeom prst="wedgeEllipse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p:cNvSpPr/>
          <p:nvPr/>
        </p:nvSpPr>
        <p:spPr>
          <a:xfrm>
            <a:off x="8322365" y="1974574"/>
            <a:ext cx="3366052" cy="2985433"/>
          </a:xfrm>
          <a:prstGeom prst="rect">
            <a:avLst/>
          </a:prstGeom>
        </p:spPr>
        <p:txBody>
          <a:bodyPr wrap="square">
            <a:spAutoFit/>
          </a:bodyPr>
          <a:lstStyle/>
          <a:p>
            <a:r>
              <a:rPr lang="sv-SE" sz="2400" i="1" dirty="0">
                <a:solidFill>
                  <a:srgbClr val="000000"/>
                </a:solidFill>
                <a:latin typeface="Gill Sans"/>
              </a:rPr>
              <a:t>” En extremt påfrestande händelse innehållande hot, våld, skräck, som varken kan undflys eller bekämpas av den drabbade och som kan orsaka dödlig skada.” </a:t>
            </a:r>
            <a:endParaRPr lang="sv-SE" sz="2400" dirty="0">
              <a:solidFill>
                <a:srgbClr val="000000"/>
              </a:solidFill>
              <a:latin typeface="Gill Sans"/>
            </a:endParaRPr>
          </a:p>
          <a:p>
            <a:r>
              <a:rPr lang="sv-SE" sz="1000" dirty="0">
                <a:solidFill>
                  <a:srgbClr val="000000"/>
                </a:solidFill>
                <a:latin typeface="Gill Sans"/>
              </a:rPr>
              <a:t>					(van </a:t>
            </a:r>
            <a:r>
              <a:rPr lang="sv-SE" sz="1000" dirty="0" err="1">
                <a:solidFill>
                  <a:srgbClr val="000000"/>
                </a:solidFill>
                <a:latin typeface="Gill Sans"/>
              </a:rPr>
              <a:t>der</a:t>
            </a:r>
            <a:r>
              <a:rPr lang="sv-SE" sz="1000" dirty="0">
                <a:solidFill>
                  <a:srgbClr val="000000"/>
                </a:solidFill>
                <a:latin typeface="Gill Sans"/>
              </a:rPr>
              <a:t> </a:t>
            </a:r>
            <a:r>
              <a:rPr lang="sv-SE" sz="1000" dirty="0" err="1">
                <a:solidFill>
                  <a:srgbClr val="000000"/>
                </a:solidFill>
                <a:latin typeface="Gill Sans"/>
              </a:rPr>
              <a:t>Kolk</a:t>
            </a:r>
            <a:r>
              <a:rPr lang="sv-SE" sz="1000" dirty="0">
                <a:solidFill>
                  <a:srgbClr val="000000"/>
                </a:solidFill>
                <a:latin typeface="Gill Sans"/>
              </a:rPr>
              <a:t>)</a:t>
            </a:r>
            <a:endParaRPr lang="sv-SE" dirty="0"/>
          </a:p>
        </p:txBody>
      </p:sp>
      <p:pic>
        <p:nvPicPr>
          <p:cNvPr id="8" name="Bildobjekt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7757" y="6447182"/>
            <a:ext cx="1285460" cy="298176"/>
          </a:xfrm>
          <a:prstGeom prst="rect">
            <a:avLst/>
          </a:prstGeom>
        </p:spPr>
      </p:pic>
    </p:spTree>
    <p:extLst>
      <p:ext uri="{BB962C8B-B14F-4D97-AF65-F5344CB8AC3E}">
        <p14:creationId xmlns:p14="http://schemas.microsoft.com/office/powerpoint/2010/main" val="3441549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688D4074-7EC5-4845-9FD1-6E7867551B02}"/>
              </a:ext>
            </a:extLst>
          </p:cNvPr>
          <p:cNvPicPr>
            <a:picLocks noChangeAspect="1"/>
          </p:cNvPicPr>
          <p:nvPr/>
        </p:nvPicPr>
        <p:blipFill>
          <a:blip r:embed="rId2">
            <a:duotone>
              <a:schemeClr val="accent2">
                <a:shade val="45000"/>
                <a:satMod val="135000"/>
              </a:schemeClr>
              <a:prstClr val="white"/>
            </a:duotone>
          </a:blip>
          <a:stretch>
            <a:fillRect/>
          </a:stretch>
        </p:blipFill>
        <p:spPr>
          <a:xfrm>
            <a:off x="1209369" y="155390"/>
            <a:ext cx="9851922" cy="6566085"/>
          </a:xfrm>
          <a:prstGeom prst="rect">
            <a:avLst/>
          </a:prstGeom>
        </p:spPr>
      </p:pic>
      <p:sp>
        <p:nvSpPr>
          <p:cNvPr id="44034" name="Platshållare för innehåll 5"/>
          <p:cNvSpPr>
            <a:spLocks noGrp="1"/>
          </p:cNvSpPr>
          <p:nvPr>
            <p:ph idx="1"/>
          </p:nvPr>
        </p:nvSpPr>
        <p:spPr>
          <a:xfrm>
            <a:off x="2927350" y="1576388"/>
            <a:ext cx="7221538" cy="4373562"/>
          </a:xfrm>
        </p:spPr>
        <p:txBody>
          <a:bodyPr/>
          <a:lstStyle/>
          <a:p>
            <a:pPr marL="0" indent="0">
              <a:spcBef>
                <a:spcPct val="0"/>
              </a:spcBef>
              <a:buNone/>
            </a:pPr>
            <a:r>
              <a:rPr lang="sv-SE" altLang="sv-SE" b="1" dirty="0">
                <a:solidFill>
                  <a:srgbClr val="000000"/>
                </a:solidFill>
                <a:cs typeface="Arial" panose="020B0604020202020204" pitchFamily="34" charset="0"/>
              </a:rPr>
              <a:t>Typ I</a:t>
            </a:r>
            <a:endParaRPr lang="sv-SE" altLang="sv-SE" dirty="0">
              <a:solidFill>
                <a:srgbClr val="000000"/>
              </a:solidFill>
              <a:cs typeface="Arial" panose="020B0604020202020204" pitchFamily="34" charset="0"/>
            </a:endParaRPr>
          </a:p>
          <a:p>
            <a:pPr marL="0" indent="0">
              <a:spcBef>
                <a:spcPct val="0"/>
              </a:spcBef>
              <a:buNone/>
            </a:pPr>
            <a:r>
              <a:rPr lang="sv-SE" altLang="sv-SE" b="1" dirty="0">
                <a:solidFill>
                  <a:srgbClr val="000000"/>
                </a:solidFill>
                <a:cs typeface="Arial" panose="020B0604020202020204" pitchFamily="34" charset="0"/>
              </a:rPr>
              <a:t>Enstaka händelse – grotesk olyckshändelse –svår bilolycka –våld i en i övrigt trygg situation</a:t>
            </a:r>
          </a:p>
          <a:p>
            <a:pPr marL="0" indent="0">
              <a:spcBef>
                <a:spcPct val="0"/>
              </a:spcBef>
              <a:buNone/>
            </a:pPr>
            <a:endParaRPr lang="sv-SE" altLang="sv-SE" b="1" dirty="0">
              <a:solidFill>
                <a:srgbClr val="000000"/>
              </a:solidFill>
              <a:cs typeface="Arial" panose="020B0604020202020204" pitchFamily="34" charset="0"/>
            </a:endParaRPr>
          </a:p>
          <a:p>
            <a:pPr marL="0" indent="0">
              <a:spcBef>
                <a:spcPct val="0"/>
              </a:spcBef>
              <a:buNone/>
            </a:pPr>
            <a:r>
              <a:rPr lang="sv-SE" altLang="sv-SE" b="1" dirty="0">
                <a:solidFill>
                  <a:srgbClr val="000000"/>
                </a:solidFill>
                <a:cs typeface="Arial" panose="020B0604020202020204" pitchFamily="34" charset="0"/>
              </a:rPr>
              <a:t>Typ II</a:t>
            </a:r>
            <a:endParaRPr lang="sv-SE" altLang="sv-SE" dirty="0">
              <a:solidFill>
                <a:srgbClr val="000000"/>
              </a:solidFill>
              <a:cs typeface="Arial" panose="020B0604020202020204" pitchFamily="34" charset="0"/>
            </a:endParaRPr>
          </a:p>
          <a:p>
            <a:pPr marL="0" indent="0">
              <a:spcBef>
                <a:spcPct val="0"/>
              </a:spcBef>
              <a:buNone/>
            </a:pPr>
            <a:r>
              <a:rPr lang="sv-SE" altLang="sv-SE" b="1" dirty="0">
                <a:solidFill>
                  <a:srgbClr val="000000"/>
                </a:solidFill>
                <a:cs typeface="Arial" panose="020B0604020202020204" pitchFamily="34" charset="0"/>
              </a:rPr>
              <a:t>Kumulativa trauman/organiserat våld</a:t>
            </a:r>
          </a:p>
          <a:p>
            <a:pPr marL="0" indent="0">
              <a:spcBef>
                <a:spcPct val="0"/>
              </a:spcBef>
              <a:buNone/>
            </a:pPr>
            <a:r>
              <a:rPr lang="sv-SE" altLang="sv-SE" b="1" dirty="0">
                <a:solidFill>
                  <a:srgbClr val="000000"/>
                </a:solidFill>
                <a:cs typeface="Arial" panose="020B0604020202020204" pitchFamily="34" charset="0"/>
              </a:rPr>
              <a:t>Krig, tortyr</a:t>
            </a:r>
          </a:p>
          <a:p>
            <a:pPr marL="0" indent="0">
              <a:spcBef>
                <a:spcPct val="0"/>
              </a:spcBef>
              <a:buNone/>
            </a:pPr>
            <a:r>
              <a:rPr lang="sv-SE" altLang="sv-SE" b="1" dirty="0">
                <a:solidFill>
                  <a:srgbClr val="000000"/>
                </a:solidFill>
                <a:cs typeface="Arial" panose="020B0604020202020204" pitchFamily="34" charset="0"/>
              </a:rPr>
              <a:t>Flertaliga sexuella övergrepp, barnmisshandel, våld i hemmet</a:t>
            </a:r>
          </a:p>
          <a:p>
            <a:pPr marL="0" indent="0">
              <a:spcBef>
                <a:spcPct val="0"/>
              </a:spcBef>
              <a:buNone/>
            </a:pPr>
            <a:endParaRPr lang="sv-SE" altLang="sv-SE" sz="1600" dirty="0">
              <a:solidFill>
                <a:srgbClr val="000000"/>
              </a:solidFill>
              <a:cs typeface="Arial" panose="020B0604020202020204" pitchFamily="34" charset="0"/>
            </a:endParaRPr>
          </a:p>
        </p:txBody>
      </p:sp>
      <p:sp>
        <p:nvSpPr>
          <p:cNvPr id="44035" name="Rubrik 3"/>
          <p:cNvSpPr>
            <a:spLocks noGrp="1"/>
          </p:cNvSpPr>
          <p:nvPr>
            <p:ph type="title"/>
          </p:nvPr>
        </p:nvSpPr>
        <p:spPr>
          <a:xfrm>
            <a:off x="2892426" y="539751"/>
            <a:ext cx="4067175" cy="1089025"/>
          </a:xfrm>
          <a:ln/>
        </p:spPr>
        <p:txBody>
          <a:bodyPr/>
          <a:lstStyle/>
          <a:p>
            <a:pPr eaLnBrk="1" hangingPunct="1"/>
            <a:r>
              <a:rPr lang="sv-SE" altLang="sv-SE" b="1" dirty="0"/>
              <a:t>Traumatyp</a:t>
            </a:r>
          </a:p>
        </p:txBody>
      </p:sp>
      <p:sp>
        <p:nvSpPr>
          <p:cNvPr id="44036" name="Platshållare för bildnumm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Font typeface="Arial" panose="020B0604020202020204" pitchFamily="34" charset="0"/>
              <a:buChar char="•"/>
              <a:defRPr sz="2400">
                <a:solidFill>
                  <a:schemeClr val="tx1"/>
                </a:solidFill>
                <a:latin typeface="Verdana" panose="020B0604030504040204" pitchFamily="34" charset="0"/>
              </a:defRPr>
            </a:lvl1pPr>
            <a:lvl2pPr marL="742950" indent="-285750">
              <a:spcBef>
                <a:spcPts val="500"/>
              </a:spcBef>
              <a:buFont typeface="Arial" panose="020B0604020202020204" pitchFamily="34" charset="0"/>
              <a:buChar char="•"/>
              <a:defRPr sz="2000">
                <a:solidFill>
                  <a:schemeClr val="tx1"/>
                </a:solidFill>
                <a:latin typeface="Verdana" panose="020B0604030504040204" pitchFamily="34" charset="0"/>
              </a:defRPr>
            </a:lvl2pPr>
            <a:lvl3pPr marL="1143000" indent="-228600">
              <a:spcBef>
                <a:spcPts val="500"/>
              </a:spcBef>
              <a:buFont typeface="Arial" panose="020B0604020202020204" pitchFamily="34" charset="0"/>
              <a:buChar char="•"/>
              <a:defRPr>
                <a:solidFill>
                  <a:schemeClr val="tx1"/>
                </a:solidFill>
                <a:latin typeface="Verdana" panose="020B0604030504040204" pitchFamily="34" charset="0"/>
              </a:defRPr>
            </a:lvl3pPr>
            <a:lvl4pPr marL="1600200" indent="-228600">
              <a:spcBef>
                <a:spcPts val="500"/>
              </a:spcBef>
              <a:buFont typeface="Arial" panose="020B0604020202020204" pitchFamily="34" charset="0"/>
              <a:buChar char="•"/>
              <a:defRPr sz="1600">
                <a:solidFill>
                  <a:schemeClr val="tx1"/>
                </a:solidFill>
                <a:latin typeface="Verdana" panose="020B0604030504040204" pitchFamily="34" charset="0"/>
              </a:defRPr>
            </a:lvl4pPr>
            <a:lvl5pPr marL="2057400" indent="-228600">
              <a:spcBef>
                <a:spcPts val="500"/>
              </a:spcBef>
              <a:buFont typeface="Arial" panose="020B0604020202020204" pitchFamily="34" charset="0"/>
              <a:buChar char="•"/>
              <a:defRPr sz="1600">
                <a:solidFill>
                  <a:schemeClr val="tx1"/>
                </a:solidFill>
                <a:latin typeface="Verdana" panose="020B0604030504040204" pitchFamily="34" charset="0"/>
              </a:defRPr>
            </a:lvl5pPr>
            <a:lvl6pPr marL="2514600" indent="-228600" eaLnBrk="0" fontAlgn="base" hangingPunct="0">
              <a:spcBef>
                <a:spcPts val="500"/>
              </a:spcBef>
              <a:spcAft>
                <a:spcPct val="0"/>
              </a:spcAft>
              <a:buFont typeface="Arial" panose="020B0604020202020204" pitchFamily="34" charset="0"/>
              <a:buChar char="•"/>
              <a:defRPr sz="1600">
                <a:solidFill>
                  <a:schemeClr val="tx1"/>
                </a:solidFill>
                <a:latin typeface="Verdana" panose="020B0604030504040204" pitchFamily="34" charset="0"/>
              </a:defRPr>
            </a:lvl6pPr>
            <a:lvl7pPr marL="2971800" indent="-228600" eaLnBrk="0" fontAlgn="base" hangingPunct="0">
              <a:spcBef>
                <a:spcPts val="500"/>
              </a:spcBef>
              <a:spcAft>
                <a:spcPct val="0"/>
              </a:spcAft>
              <a:buFont typeface="Arial" panose="020B0604020202020204" pitchFamily="34" charset="0"/>
              <a:buChar char="•"/>
              <a:defRPr sz="1600">
                <a:solidFill>
                  <a:schemeClr val="tx1"/>
                </a:solidFill>
                <a:latin typeface="Verdana" panose="020B0604030504040204" pitchFamily="34" charset="0"/>
              </a:defRPr>
            </a:lvl7pPr>
            <a:lvl8pPr marL="3429000" indent="-228600" eaLnBrk="0" fontAlgn="base" hangingPunct="0">
              <a:spcBef>
                <a:spcPts val="500"/>
              </a:spcBef>
              <a:spcAft>
                <a:spcPct val="0"/>
              </a:spcAft>
              <a:buFont typeface="Arial" panose="020B0604020202020204" pitchFamily="34" charset="0"/>
              <a:buChar char="•"/>
              <a:defRPr sz="1600">
                <a:solidFill>
                  <a:schemeClr val="tx1"/>
                </a:solidFill>
                <a:latin typeface="Verdana" panose="020B0604030504040204" pitchFamily="34" charset="0"/>
              </a:defRPr>
            </a:lvl8pPr>
            <a:lvl9pPr marL="3886200" indent="-228600" eaLnBrk="0" fontAlgn="base" hangingPunct="0">
              <a:spcBef>
                <a:spcPts val="500"/>
              </a:spcBef>
              <a:spcAft>
                <a:spcPct val="0"/>
              </a:spcAft>
              <a:buFont typeface="Arial" panose="020B0604020202020204" pitchFamily="34" charset="0"/>
              <a:buChar char="•"/>
              <a:defRPr sz="1600">
                <a:solidFill>
                  <a:schemeClr val="tx1"/>
                </a:solidFill>
                <a:latin typeface="Verdana" panose="020B0604030504040204" pitchFamily="34" charset="0"/>
              </a:defRPr>
            </a:lvl9pPr>
          </a:lstStyle>
          <a:p>
            <a:pPr>
              <a:spcBef>
                <a:spcPct val="0"/>
              </a:spcBef>
              <a:buFontTx/>
              <a:buNone/>
            </a:pPr>
            <a:fld id="{82829850-19A0-4083-84D2-C09A6616704A}" type="slidenum">
              <a:rPr lang="sv-SE" altLang="sv-SE" sz="1200">
                <a:latin typeface="Arial" panose="020B0604020202020204" pitchFamily="34" charset="0"/>
                <a:cs typeface="Arial" panose="020B0604020202020204" pitchFamily="34" charset="0"/>
              </a:rPr>
              <a:pPr>
                <a:spcBef>
                  <a:spcPct val="0"/>
                </a:spcBef>
                <a:buFontTx/>
                <a:buNone/>
              </a:pPr>
              <a:t>16</a:t>
            </a:fld>
            <a:endParaRPr lang="sv-SE" altLang="sv-SE" sz="1200">
              <a:latin typeface="Arial" panose="020B0604020202020204" pitchFamily="34" charset="0"/>
              <a:cs typeface="Arial" panose="020B0604020202020204" pitchFamily="34" charset="0"/>
            </a:endParaRPr>
          </a:p>
        </p:txBody>
      </p:sp>
      <p:sp>
        <p:nvSpPr>
          <p:cNvPr id="10" name="textruta 9"/>
          <p:cNvSpPr txBox="1"/>
          <p:nvPr/>
        </p:nvSpPr>
        <p:spPr>
          <a:xfrm>
            <a:off x="7954964" y="5768975"/>
            <a:ext cx="2232025" cy="522288"/>
          </a:xfrm>
          <a:prstGeom prst="rect">
            <a:avLst/>
          </a:prstGeom>
          <a:noFill/>
        </p:spPr>
        <p:txBody>
          <a:bodyPr>
            <a:spAutoFit/>
          </a:bodyPr>
          <a:lstStyle/>
          <a:p>
            <a:pPr>
              <a:defRPr/>
            </a:pPr>
            <a:r>
              <a:rPr lang="sv-SE" sz="2800" kern="0" dirty="0">
                <a:solidFill>
                  <a:schemeClr val="bg1"/>
                </a:solidFill>
                <a:latin typeface="Arial" charset="0"/>
              </a:rPr>
              <a:t>Hjärnan?</a:t>
            </a:r>
          </a:p>
        </p:txBody>
      </p:sp>
      <p:pic>
        <p:nvPicPr>
          <p:cNvPr id="7" name="Bildobjekt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7757" y="6447182"/>
            <a:ext cx="1285460" cy="298176"/>
          </a:xfrm>
          <a:prstGeom prst="rect">
            <a:avLst/>
          </a:prstGeom>
        </p:spPr>
      </p:pic>
    </p:spTree>
    <p:extLst>
      <p:ext uri="{BB962C8B-B14F-4D97-AF65-F5344CB8AC3E}">
        <p14:creationId xmlns:p14="http://schemas.microsoft.com/office/powerpoint/2010/main" val="1156056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ubrik 3"/>
          <p:cNvSpPr>
            <a:spLocks noGrp="1"/>
          </p:cNvSpPr>
          <p:nvPr>
            <p:ph type="title"/>
          </p:nvPr>
        </p:nvSpPr>
        <p:spPr>
          <a:xfrm>
            <a:off x="2963864" y="161926"/>
            <a:ext cx="5075237" cy="1089025"/>
          </a:xfrm>
          <a:ln/>
        </p:spPr>
        <p:txBody>
          <a:bodyPr/>
          <a:lstStyle/>
          <a:p>
            <a:pPr eaLnBrk="1" hangingPunct="1"/>
            <a:r>
              <a:rPr lang="sv-SE" altLang="sv-SE"/>
              <a:t>Symptom vid trauma</a:t>
            </a:r>
          </a:p>
        </p:txBody>
      </p:sp>
      <p:sp>
        <p:nvSpPr>
          <p:cNvPr id="45059" name="Platshållare för bildnumm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Font typeface="Arial" panose="020B0604020202020204" pitchFamily="34" charset="0"/>
              <a:buChar char="•"/>
              <a:defRPr sz="2400">
                <a:solidFill>
                  <a:schemeClr val="tx1"/>
                </a:solidFill>
                <a:latin typeface="Verdana" panose="020B0604030504040204" pitchFamily="34" charset="0"/>
              </a:defRPr>
            </a:lvl1pPr>
            <a:lvl2pPr marL="742950" indent="-285750">
              <a:spcBef>
                <a:spcPts val="500"/>
              </a:spcBef>
              <a:buFont typeface="Arial" panose="020B0604020202020204" pitchFamily="34" charset="0"/>
              <a:buChar char="•"/>
              <a:defRPr sz="2000">
                <a:solidFill>
                  <a:schemeClr val="tx1"/>
                </a:solidFill>
                <a:latin typeface="Verdana" panose="020B0604030504040204" pitchFamily="34" charset="0"/>
              </a:defRPr>
            </a:lvl2pPr>
            <a:lvl3pPr marL="1143000" indent="-228600">
              <a:spcBef>
                <a:spcPts val="500"/>
              </a:spcBef>
              <a:buFont typeface="Arial" panose="020B0604020202020204" pitchFamily="34" charset="0"/>
              <a:buChar char="•"/>
              <a:defRPr>
                <a:solidFill>
                  <a:schemeClr val="tx1"/>
                </a:solidFill>
                <a:latin typeface="Verdana" panose="020B0604030504040204" pitchFamily="34" charset="0"/>
              </a:defRPr>
            </a:lvl3pPr>
            <a:lvl4pPr marL="1600200" indent="-228600">
              <a:spcBef>
                <a:spcPts val="500"/>
              </a:spcBef>
              <a:buFont typeface="Arial" panose="020B0604020202020204" pitchFamily="34" charset="0"/>
              <a:buChar char="•"/>
              <a:defRPr sz="1600">
                <a:solidFill>
                  <a:schemeClr val="tx1"/>
                </a:solidFill>
                <a:latin typeface="Verdana" panose="020B0604030504040204" pitchFamily="34" charset="0"/>
              </a:defRPr>
            </a:lvl4pPr>
            <a:lvl5pPr marL="2057400" indent="-228600">
              <a:spcBef>
                <a:spcPts val="500"/>
              </a:spcBef>
              <a:buFont typeface="Arial" panose="020B0604020202020204" pitchFamily="34" charset="0"/>
              <a:buChar char="•"/>
              <a:defRPr sz="1600">
                <a:solidFill>
                  <a:schemeClr val="tx1"/>
                </a:solidFill>
                <a:latin typeface="Verdana" panose="020B0604030504040204" pitchFamily="34" charset="0"/>
              </a:defRPr>
            </a:lvl5pPr>
            <a:lvl6pPr marL="2514600" indent="-228600" eaLnBrk="0" fontAlgn="base" hangingPunct="0">
              <a:spcBef>
                <a:spcPts val="500"/>
              </a:spcBef>
              <a:spcAft>
                <a:spcPct val="0"/>
              </a:spcAft>
              <a:buFont typeface="Arial" panose="020B0604020202020204" pitchFamily="34" charset="0"/>
              <a:buChar char="•"/>
              <a:defRPr sz="1600">
                <a:solidFill>
                  <a:schemeClr val="tx1"/>
                </a:solidFill>
                <a:latin typeface="Verdana" panose="020B0604030504040204" pitchFamily="34" charset="0"/>
              </a:defRPr>
            </a:lvl6pPr>
            <a:lvl7pPr marL="2971800" indent="-228600" eaLnBrk="0" fontAlgn="base" hangingPunct="0">
              <a:spcBef>
                <a:spcPts val="500"/>
              </a:spcBef>
              <a:spcAft>
                <a:spcPct val="0"/>
              </a:spcAft>
              <a:buFont typeface="Arial" panose="020B0604020202020204" pitchFamily="34" charset="0"/>
              <a:buChar char="•"/>
              <a:defRPr sz="1600">
                <a:solidFill>
                  <a:schemeClr val="tx1"/>
                </a:solidFill>
                <a:latin typeface="Verdana" panose="020B0604030504040204" pitchFamily="34" charset="0"/>
              </a:defRPr>
            </a:lvl7pPr>
            <a:lvl8pPr marL="3429000" indent="-228600" eaLnBrk="0" fontAlgn="base" hangingPunct="0">
              <a:spcBef>
                <a:spcPts val="500"/>
              </a:spcBef>
              <a:spcAft>
                <a:spcPct val="0"/>
              </a:spcAft>
              <a:buFont typeface="Arial" panose="020B0604020202020204" pitchFamily="34" charset="0"/>
              <a:buChar char="•"/>
              <a:defRPr sz="1600">
                <a:solidFill>
                  <a:schemeClr val="tx1"/>
                </a:solidFill>
                <a:latin typeface="Verdana" panose="020B0604030504040204" pitchFamily="34" charset="0"/>
              </a:defRPr>
            </a:lvl8pPr>
            <a:lvl9pPr marL="3886200" indent="-228600" eaLnBrk="0" fontAlgn="base" hangingPunct="0">
              <a:spcBef>
                <a:spcPts val="500"/>
              </a:spcBef>
              <a:spcAft>
                <a:spcPct val="0"/>
              </a:spcAft>
              <a:buFont typeface="Arial" panose="020B0604020202020204" pitchFamily="34" charset="0"/>
              <a:buChar char="•"/>
              <a:defRPr sz="1600">
                <a:solidFill>
                  <a:schemeClr val="tx1"/>
                </a:solidFill>
                <a:latin typeface="Verdana" panose="020B0604030504040204" pitchFamily="34" charset="0"/>
              </a:defRPr>
            </a:lvl9pPr>
          </a:lstStyle>
          <a:p>
            <a:pPr>
              <a:spcBef>
                <a:spcPct val="0"/>
              </a:spcBef>
              <a:buFontTx/>
              <a:buNone/>
            </a:pPr>
            <a:fld id="{962E07FA-40D1-4FF4-8A8B-8A13F8905856}" type="slidenum">
              <a:rPr lang="sv-SE" altLang="sv-SE" sz="1200">
                <a:latin typeface="Arial" panose="020B0604020202020204" pitchFamily="34" charset="0"/>
                <a:cs typeface="Arial" panose="020B0604020202020204" pitchFamily="34" charset="0"/>
              </a:rPr>
              <a:pPr>
                <a:spcBef>
                  <a:spcPct val="0"/>
                </a:spcBef>
                <a:buFontTx/>
                <a:buNone/>
              </a:pPr>
              <a:t>17</a:t>
            </a:fld>
            <a:endParaRPr lang="sv-SE" altLang="sv-SE" sz="1200">
              <a:latin typeface="Arial" panose="020B0604020202020204" pitchFamily="34" charset="0"/>
              <a:cs typeface="Arial" panose="020B0604020202020204" pitchFamily="34" charset="0"/>
            </a:endParaRPr>
          </a:p>
        </p:txBody>
      </p:sp>
      <p:sp>
        <p:nvSpPr>
          <p:cNvPr id="7" name="Ellips 6"/>
          <p:cNvSpPr/>
          <p:nvPr/>
        </p:nvSpPr>
        <p:spPr>
          <a:xfrm>
            <a:off x="1577976" y="2055813"/>
            <a:ext cx="2085975" cy="1008062"/>
          </a:xfrm>
          <a:prstGeom prst="ellipse">
            <a:avLst/>
          </a:prstGeom>
          <a:solidFill>
            <a:schemeClr val="accent2"/>
          </a:solidFill>
          <a:ln w="25400" cap="flat" cmpd="sng" algn="ctr">
            <a:solidFill>
              <a:schemeClr val="accent2">
                <a:lumMod val="75000"/>
              </a:schemeClr>
            </a:solidFill>
            <a:prstDash val="solid"/>
          </a:ln>
          <a:effectLst/>
        </p:spPr>
        <p:txBody>
          <a:bodyPr anchor="ctr"/>
          <a:lstStyle/>
          <a:p>
            <a:pPr algn="ctr">
              <a:defRPr/>
            </a:pPr>
            <a:r>
              <a:rPr lang="sv-SE" sz="1600" kern="0" dirty="0">
                <a:solidFill>
                  <a:sysClr val="window" lastClr="FFFFFF"/>
                </a:solidFill>
              </a:rPr>
              <a:t>Lättirriterad</a:t>
            </a:r>
          </a:p>
        </p:txBody>
      </p:sp>
      <p:sp>
        <p:nvSpPr>
          <p:cNvPr id="8" name="Ellips 7"/>
          <p:cNvSpPr/>
          <p:nvPr/>
        </p:nvSpPr>
        <p:spPr>
          <a:xfrm>
            <a:off x="4205288" y="1403350"/>
            <a:ext cx="2519362" cy="717550"/>
          </a:xfrm>
          <a:prstGeom prst="ellipse">
            <a:avLst/>
          </a:prstGeom>
          <a:solidFill>
            <a:schemeClr val="accent5">
              <a:lumMod val="50000"/>
            </a:schemeClr>
          </a:solidFill>
          <a:ln w="25400" cap="flat" cmpd="sng" algn="ctr">
            <a:solidFill>
              <a:schemeClr val="accent2">
                <a:lumMod val="75000"/>
              </a:schemeClr>
            </a:solidFill>
            <a:prstDash val="solid"/>
          </a:ln>
          <a:effectLst/>
        </p:spPr>
        <p:txBody>
          <a:bodyPr anchor="ctr"/>
          <a:lstStyle/>
          <a:p>
            <a:pPr algn="ctr">
              <a:defRPr/>
            </a:pPr>
            <a:r>
              <a:rPr lang="sv-SE" kern="0" dirty="0">
                <a:solidFill>
                  <a:sysClr val="window" lastClr="FFFFFF"/>
                </a:solidFill>
                <a:latin typeface="Calibri"/>
              </a:rPr>
              <a:t> </a:t>
            </a:r>
          </a:p>
        </p:txBody>
      </p:sp>
      <p:sp>
        <p:nvSpPr>
          <p:cNvPr id="9" name="Ellips 8"/>
          <p:cNvSpPr/>
          <p:nvPr/>
        </p:nvSpPr>
        <p:spPr>
          <a:xfrm>
            <a:off x="8435975" y="2155825"/>
            <a:ext cx="1944688" cy="1081088"/>
          </a:xfrm>
          <a:prstGeom prst="ellipse">
            <a:avLst/>
          </a:prstGeom>
          <a:solidFill>
            <a:schemeClr val="accent6">
              <a:lumMod val="40000"/>
              <a:lumOff val="60000"/>
            </a:schemeClr>
          </a:solidFill>
          <a:ln w="25400" cap="flat" cmpd="sng" algn="ctr">
            <a:solidFill>
              <a:schemeClr val="accent2">
                <a:lumMod val="75000"/>
              </a:schemeClr>
            </a:solidFill>
            <a:prstDash val="solid"/>
          </a:ln>
          <a:effectLst/>
        </p:spPr>
        <p:txBody>
          <a:bodyPr anchor="ctr"/>
          <a:lstStyle/>
          <a:p>
            <a:pPr algn="ctr">
              <a:defRPr/>
            </a:pPr>
            <a:r>
              <a:rPr lang="sv-SE" sz="1600" kern="0" dirty="0">
                <a:solidFill>
                  <a:sysClr val="window" lastClr="FFFFFF"/>
                </a:solidFill>
              </a:rPr>
              <a:t>Omotiverat arg</a:t>
            </a:r>
          </a:p>
        </p:txBody>
      </p:sp>
      <p:sp>
        <p:nvSpPr>
          <p:cNvPr id="10" name="textruta 9"/>
          <p:cNvSpPr txBox="1"/>
          <p:nvPr/>
        </p:nvSpPr>
        <p:spPr>
          <a:xfrm>
            <a:off x="4691063" y="1549400"/>
            <a:ext cx="1277914" cy="369332"/>
          </a:xfrm>
          <a:prstGeom prst="rect">
            <a:avLst/>
          </a:prstGeom>
          <a:noFill/>
        </p:spPr>
        <p:txBody>
          <a:bodyPr wrap="none">
            <a:spAutoFit/>
          </a:bodyPr>
          <a:lstStyle/>
          <a:p>
            <a:pPr>
              <a:defRPr/>
            </a:pPr>
            <a:r>
              <a:rPr lang="sv-SE" kern="0" dirty="0">
                <a:solidFill>
                  <a:schemeClr val="bg1"/>
                </a:solidFill>
              </a:rPr>
              <a:t>Överkänslig</a:t>
            </a:r>
          </a:p>
        </p:txBody>
      </p:sp>
      <p:sp>
        <p:nvSpPr>
          <p:cNvPr id="11" name="Alternativ process 10"/>
          <p:cNvSpPr/>
          <p:nvPr/>
        </p:nvSpPr>
        <p:spPr>
          <a:xfrm>
            <a:off x="2963863" y="3038476"/>
            <a:ext cx="1727200" cy="720725"/>
          </a:xfrm>
          <a:prstGeom prst="flowChartAlternateProcess">
            <a:avLst/>
          </a:prstGeom>
          <a:solidFill>
            <a:schemeClr val="accent2"/>
          </a:solidFill>
          <a:ln w="25400" cap="flat" cmpd="sng" algn="ctr">
            <a:solidFill>
              <a:schemeClr val="accent2">
                <a:lumMod val="75000"/>
              </a:schemeClr>
            </a:solidFill>
            <a:prstDash val="solid"/>
          </a:ln>
          <a:effectLst/>
        </p:spPr>
        <p:txBody>
          <a:bodyPr anchor="ctr"/>
          <a:lstStyle/>
          <a:p>
            <a:pPr algn="ctr">
              <a:defRPr/>
            </a:pPr>
            <a:endParaRPr lang="sv-SE" kern="0">
              <a:solidFill>
                <a:sysClr val="window" lastClr="FFFFFF"/>
              </a:solidFill>
              <a:latin typeface="Calibri"/>
            </a:endParaRPr>
          </a:p>
        </p:txBody>
      </p:sp>
      <p:sp>
        <p:nvSpPr>
          <p:cNvPr id="12" name="Sexhörning 11"/>
          <p:cNvSpPr/>
          <p:nvPr/>
        </p:nvSpPr>
        <p:spPr>
          <a:xfrm>
            <a:off x="9369426" y="3443289"/>
            <a:ext cx="1223963" cy="1427161"/>
          </a:xfrm>
          <a:prstGeom prst="hexagon">
            <a:avLst/>
          </a:prstGeom>
          <a:solidFill>
            <a:schemeClr val="accent6">
              <a:lumMod val="20000"/>
              <a:lumOff val="80000"/>
            </a:schemeClr>
          </a:solidFill>
          <a:ln w="25400" cap="flat" cmpd="sng" algn="ctr">
            <a:solidFill>
              <a:schemeClr val="accent2">
                <a:lumMod val="75000"/>
              </a:schemeClr>
            </a:solidFill>
            <a:prstDash val="solid"/>
          </a:ln>
          <a:effectLst/>
        </p:spPr>
        <p:txBody>
          <a:bodyPr anchor="ctr"/>
          <a:lstStyle/>
          <a:p>
            <a:pPr algn="ctr">
              <a:defRPr/>
            </a:pPr>
            <a:endParaRPr lang="sv-SE" kern="0">
              <a:solidFill>
                <a:sysClr val="window" lastClr="FFFFFF"/>
              </a:solidFill>
              <a:latin typeface="Calibri"/>
            </a:endParaRPr>
          </a:p>
        </p:txBody>
      </p:sp>
      <p:sp>
        <p:nvSpPr>
          <p:cNvPr id="13" name="Likbent triangel 12"/>
          <p:cNvSpPr/>
          <p:nvPr/>
        </p:nvSpPr>
        <p:spPr>
          <a:xfrm>
            <a:off x="6637338" y="2854326"/>
            <a:ext cx="1365250" cy="1223963"/>
          </a:xfrm>
          <a:prstGeom prst="triangle">
            <a:avLst/>
          </a:prstGeom>
          <a:solidFill>
            <a:schemeClr val="accent4">
              <a:lumMod val="60000"/>
              <a:lumOff val="40000"/>
            </a:schemeClr>
          </a:solidFill>
          <a:ln w="25400" cap="flat" cmpd="sng" algn="ctr">
            <a:solidFill>
              <a:schemeClr val="accent2">
                <a:lumMod val="75000"/>
              </a:schemeClr>
            </a:solidFill>
            <a:prstDash val="solid"/>
          </a:ln>
          <a:effectLst/>
        </p:spPr>
        <p:txBody>
          <a:bodyPr anchor="ctr"/>
          <a:lstStyle/>
          <a:p>
            <a:pPr algn="ctr">
              <a:defRPr/>
            </a:pPr>
            <a:endParaRPr lang="sv-SE" kern="0" dirty="0">
              <a:solidFill>
                <a:sysClr val="window" lastClr="FFFFFF"/>
              </a:solidFill>
            </a:endParaRPr>
          </a:p>
        </p:txBody>
      </p:sp>
      <p:sp>
        <p:nvSpPr>
          <p:cNvPr id="14" name="Explosion 2 13"/>
          <p:cNvSpPr/>
          <p:nvPr/>
        </p:nvSpPr>
        <p:spPr>
          <a:xfrm>
            <a:off x="3503613" y="3987800"/>
            <a:ext cx="3097212" cy="1708150"/>
          </a:xfrm>
          <a:prstGeom prst="irregularSeal2">
            <a:avLst/>
          </a:prstGeom>
          <a:solidFill>
            <a:schemeClr val="accent6">
              <a:lumMod val="60000"/>
              <a:lumOff val="40000"/>
            </a:schemeClr>
          </a:solidFill>
          <a:ln w="25400" cap="flat" cmpd="sng" algn="ctr">
            <a:solidFill>
              <a:schemeClr val="accent2">
                <a:lumMod val="75000"/>
              </a:schemeClr>
            </a:solidFill>
            <a:prstDash val="solid"/>
          </a:ln>
          <a:effectLst/>
        </p:spPr>
        <p:txBody>
          <a:bodyPr anchor="ctr"/>
          <a:lstStyle/>
          <a:p>
            <a:pPr algn="ctr">
              <a:defRPr/>
            </a:pPr>
            <a:endParaRPr lang="sv-SE" kern="0">
              <a:solidFill>
                <a:sysClr val="window" lastClr="FFFFFF"/>
              </a:solidFill>
              <a:latin typeface="Calibri"/>
            </a:endParaRPr>
          </a:p>
        </p:txBody>
      </p:sp>
      <p:sp>
        <p:nvSpPr>
          <p:cNvPr id="15" name="textruta 14"/>
          <p:cNvSpPr txBox="1"/>
          <p:nvPr/>
        </p:nvSpPr>
        <p:spPr>
          <a:xfrm>
            <a:off x="9607550" y="3744914"/>
            <a:ext cx="935038" cy="830997"/>
          </a:xfrm>
          <a:prstGeom prst="rect">
            <a:avLst/>
          </a:prstGeom>
          <a:noFill/>
        </p:spPr>
        <p:txBody>
          <a:bodyPr>
            <a:spAutoFit/>
          </a:bodyPr>
          <a:lstStyle/>
          <a:p>
            <a:pPr>
              <a:defRPr/>
            </a:pPr>
            <a:r>
              <a:rPr lang="sv-SE" sz="1600" kern="0" dirty="0">
                <a:solidFill>
                  <a:sysClr val="windowText" lastClr="000000"/>
                </a:solidFill>
              </a:rPr>
              <a:t>Ångest</a:t>
            </a:r>
          </a:p>
          <a:p>
            <a:pPr>
              <a:defRPr/>
            </a:pPr>
            <a:r>
              <a:rPr lang="sv-SE" sz="1600" kern="0" dirty="0">
                <a:solidFill>
                  <a:sysClr val="windowText" lastClr="000000"/>
                </a:solidFill>
              </a:rPr>
              <a:t>Skam</a:t>
            </a:r>
          </a:p>
          <a:p>
            <a:pPr>
              <a:defRPr/>
            </a:pPr>
            <a:r>
              <a:rPr lang="sv-SE" sz="1600" kern="0" dirty="0">
                <a:solidFill>
                  <a:sysClr val="windowText" lastClr="000000"/>
                </a:solidFill>
              </a:rPr>
              <a:t>skuld</a:t>
            </a:r>
          </a:p>
        </p:txBody>
      </p:sp>
      <p:sp>
        <p:nvSpPr>
          <p:cNvPr id="16" name="textruta 15"/>
          <p:cNvSpPr txBox="1"/>
          <p:nvPr/>
        </p:nvSpPr>
        <p:spPr>
          <a:xfrm>
            <a:off x="7138988" y="3143250"/>
            <a:ext cx="361950" cy="922338"/>
          </a:xfrm>
          <a:prstGeom prst="rect">
            <a:avLst/>
          </a:prstGeom>
          <a:noFill/>
        </p:spPr>
        <p:txBody>
          <a:bodyPr>
            <a:spAutoFit/>
          </a:bodyPr>
          <a:lstStyle/>
          <a:p>
            <a:pPr>
              <a:defRPr/>
            </a:pPr>
            <a:r>
              <a:rPr lang="sv-SE" kern="0" dirty="0">
                <a:solidFill>
                  <a:sysClr val="windowText" lastClr="000000"/>
                </a:solidFill>
              </a:rPr>
              <a:t>oro</a:t>
            </a:r>
          </a:p>
        </p:txBody>
      </p:sp>
      <p:sp>
        <p:nvSpPr>
          <p:cNvPr id="17" name="textruta 16"/>
          <p:cNvSpPr txBox="1"/>
          <p:nvPr/>
        </p:nvSpPr>
        <p:spPr>
          <a:xfrm>
            <a:off x="3197226" y="3122614"/>
            <a:ext cx="1655763" cy="523875"/>
          </a:xfrm>
          <a:prstGeom prst="rect">
            <a:avLst/>
          </a:prstGeom>
          <a:noFill/>
        </p:spPr>
        <p:txBody>
          <a:bodyPr>
            <a:spAutoFit/>
          </a:bodyPr>
          <a:lstStyle/>
          <a:p>
            <a:pPr>
              <a:defRPr/>
            </a:pPr>
            <a:r>
              <a:rPr lang="sv-SE" sz="1400" kern="0" dirty="0">
                <a:solidFill>
                  <a:sysClr val="windowText" lastClr="000000"/>
                </a:solidFill>
              </a:rPr>
              <a:t>Koncentrations-svårigheter</a:t>
            </a:r>
          </a:p>
        </p:txBody>
      </p:sp>
      <p:sp>
        <p:nvSpPr>
          <p:cNvPr id="18" name="textruta 17"/>
          <p:cNvSpPr txBox="1"/>
          <p:nvPr/>
        </p:nvSpPr>
        <p:spPr>
          <a:xfrm>
            <a:off x="4105275" y="4686300"/>
            <a:ext cx="2305050" cy="368300"/>
          </a:xfrm>
          <a:prstGeom prst="rect">
            <a:avLst/>
          </a:prstGeom>
          <a:noFill/>
        </p:spPr>
        <p:txBody>
          <a:bodyPr>
            <a:spAutoFit/>
          </a:bodyPr>
          <a:lstStyle/>
          <a:p>
            <a:pPr>
              <a:defRPr/>
            </a:pPr>
            <a:r>
              <a:rPr lang="sv-SE" kern="0" dirty="0">
                <a:solidFill>
                  <a:srgbClr val="FF0000"/>
                </a:solidFill>
              </a:rPr>
              <a:t>återupplevande</a:t>
            </a:r>
          </a:p>
        </p:txBody>
      </p:sp>
      <p:sp>
        <p:nvSpPr>
          <p:cNvPr id="3" name="Rektangel 2"/>
          <p:cNvSpPr/>
          <p:nvPr/>
        </p:nvSpPr>
        <p:spPr>
          <a:xfrm>
            <a:off x="2173289" y="3948114"/>
            <a:ext cx="1438275" cy="738187"/>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sv-SE" dirty="0"/>
              <a:t>motorik</a:t>
            </a:r>
          </a:p>
        </p:txBody>
      </p:sp>
      <p:sp>
        <p:nvSpPr>
          <p:cNvPr id="5" name="Rektangel 4"/>
          <p:cNvSpPr/>
          <p:nvPr/>
        </p:nvSpPr>
        <p:spPr>
          <a:xfrm>
            <a:off x="6527800" y="1989139"/>
            <a:ext cx="1512888" cy="719137"/>
          </a:xfrm>
          <a:prstGeom prst="rect">
            <a:avLst/>
          </a:prstGeom>
          <a:solidFill>
            <a:schemeClr val="accent2">
              <a:lumMod val="5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sv-SE" sz="2000" dirty="0"/>
              <a:t>minnet</a:t>
            </a:r>
          </a:p>
        </p:txBody>
      </p:sp>
      <p:sp>
        <p:nvSpPr>
          <p:cNvPr id="6" name="Rektangel 5"/>
          <p:cNvSpPr/>
          <p:nvPr/>
        </p:nvSpPr>
        <p:spPr>
          <a:xfrm>
            <a:off x="8223251" y="1333500"/>
            <a:ext cx="1439863" cy="647700"/>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sv-SE" dirty="0"/>
              <a:t>ledsen</a:t>
            </a:r>
          </a:p>
        </p:txBody>
      </p:sp>
      <p:sp>
        <p:nvSpPr>
          <p:cNvPr id="19" name="Rektangel 18"/>
          <p:cNvSpPr/>
          <p:nvPr/>
        </p:nvSpPr>
        <p:spPr>
          <a:xfrm rot="10434449" flipV="1">
            <a:off x="5554664" y="5822950"/>
            <a:ext cx="1381125" cy="935038"/>
          </a:xfrm>
          <a:prstGeom prst="rect">
            <a:avLst/>
          </a:prstGeom>
          <a:solidFill>
            <a:schemeClr val="accent6">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sv-SE" dirty="0"/>
              <a:t>sömn</a:t>
            </a:r>
          </a:p>
        </p:txBody>
      </p:sp>
      <p:sp>
        <p:nvSpPr>
          <p:cNvPr id="20" name="Ellips 19"/>
          <p:cNvSpPr/>
          <p:nvPr/>
        </p:nvSpPr>
        <p:spPr>
          <a:xfrm>
            <a:off x="8150225" y="5835650"/>
            <a:ext cx="1512888" cy="719138"/>
          </a:xfrm>
          <a:prstGeom prst="ellips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sv-SE" dirty="0"/>
              <a:t>mat</a:t>
            </a:r>
          </a:p>
        </p:txBody>
      </p:sp>
      <p:sp>
        <p:nvSpPr>
          <p:cNvPr id="21" name="Rektangel med rundade hörn 20"/>
          <p:cNvSpPr/>
          <p:nvPr/>
        </p:nvSpPr>
        <p:spPr>
          <a:xfrm>
            <a:off x="8150226" y="4351339"/>
            <a:ext cx="1008063" cy="574675"/>
          </a:xfrm>
          <a:prstGeom prst="roundRect">
            <a:avLst/>
          </a:prstGeom>
          <a:solidFill>
            <a:schemeClr val="accent6">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sv-SE" sz="1400" dirty="0"/>
              <a:t>”Flyktig”</a:t>
            </a:r>
          </a:p>
        </p:txBody>
      </p:sp>
      <p:sp>
        <p:nvSpPr>
          <p:cNvPr id="2" name="Rektangel 1"/>
          <p:cNvSpPr/>
          <p:nvPr/>
        </p:nvSpPr>
        <p:spPr>
          <a:xfrm>
            <a:off x="1866901" y="1341439"/>
            <a:ext cx="2157413" cy="57467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dirty="0">
                <a:solidFill>
                  <a:schemeClr val="tx1"/>
                </a:solidFill>
              </a:rPr>
              <a:t>Självskadebeteende</a:t>
            </a:r>
          </a:p>
        </p:txBody>
      </p:sp>
      <p:sp>
        <p:nvSpPr>
          <p:cNvPr id="4" name="Regelbunden femhörning 3"/>
          <p:cNvSpPr/>
          <p:nvPr/>
        </p:nvSpPr>
        <p:spPr>
          <a:xfrm>
            <a:off x="1631951" y="4964114"/>
            <a:ext cx="1331913" cy="731837"/>
          </a:xfrm>
          <a:prstGeom prst="pentagon">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600" dirty="0">
                <a:solidFill>
                  <a:schemeClr val="tx1"/>
                </a:solidFill>
              </a:rPr>
              <a:t>Tvång</a:t>
            </a:r>
          </a:p>
        </p:txBody>
      </p:sp>
      <p:sp>
        <p:nvSpPr>
          <p:cNvPr id="22" name="Rektangel med rundade hörn 21"/>
          <p:cNvSpPr/>
          <p:nvPr/>
        </p:nvSpPr>
        <p:spPr>
          <a:xfrm>
            <a:off x="6442076" y="4870450"/>
            <a:ext cx="1584325" cy="64135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600" dirty="0"/>
              <a:t>Sexualiserat beteende</a:t>
            </a:r>
          </a:p>
        </p:txBody>
      </p:sp>
      <p:sp>
        <p:nvSpPr>
          <p:cNvPr id="23" name="Ellips 22"/>
          <p:cNvSpPr/>
          <p:nvPr/>
        </p:nvSpPr>
        <p:spPr>
          <a:xfrm>
            <a:off x="5124451" y="2924175"/>
            <a:ext cx="1476375" cy="985838"/>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600" dirty="0"/>
              <a:t>Somatiska besvär</a:t>
            </a:r>
          </a:p>
        </p:txBody>
      </p:sp>
      <p:sp>
        <p:nvSpPr>
          <p:cNvPr id="24" name="Rektangel med rundade hörn 23"/>
          <p:cNvSpPr/>
          <p:nvPr/>
        </p:nvSpPr>
        <p:spPr>
          <a:xfrm>
            <a:off x="1919288" y="5924550"/>
            <a:ext cx="2286000" cy="692150"/>
          </a:xfrm>
          <a:prstGeom prst="round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600"/>
              <a:t>Uppförandeproblem-svårt </a:t>
            </a:r>
            <a:r>
              <a:rPr lang="sv-SE" sz="1600" dirty="0"/>
              <a:t>att läsa andra</a:t>
            </a:r>
          </a:p>
        </p:txBody>
      </p:sp>
      <p:pic>
        <p:nvPicPr>
          <p:cNvPr id="27" name="Bildobjekt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7757" y="6447182"/>
            <a:ext cx="1285460" cy="298176"/>
          </a:xfrm>
          <a:prstGeom prst="rect">
            <a:avLst/>
          </a:prstGeom>
        </p:spPr>
      </p:pic>
      <p:sp>
        <p:nvSpPr>
          <p:cNvPr id="26" name="Flödesschema: Alternativ process 25"/>
          <p:cNvSpPr/>
          <p:nvPr/>
        </p:nvSpPr>
        <p:spPr>
          <a:xfrm>
            <a:off x="9861452" y="506437"/>
            <a:ext cx="2131765" cy="95882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Kognitiva </a:t>
            </a:r>
            <a:r>
              <a:rPr lang="sv-SE" dirty="0" err="1"/>
              <a:t>förvrägningar</a:t>
            </a:r>
            <a:endParaRPr lang="sv-SE" dirty="0"/>
          </a:p>
        </p:txBody>
      </p:sp>
      <p:sp>
        <p:nvSpPr>
          <p:cNvPr id="28" name="Flödesschema: Alternativ process 27"/>
          <p:cNvSpPr/>
          <p:nvPr/>
        </p:nvSpPr>
        <p:spPr>
          <a:xfrm>
            <a:off x="520505" y="3646489"/>
            <a:ext cx="1398783" cy="704850"/>
          </a:xfrm>
          <a:prstGeom prst="flowChartAlternateProcess">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Dålig framtidstro</a:t>
            </a:r>
          </a:p>
        </p:txBody>
      </p:sp>
      <p:sp>
        <p:nvSpPr>
          <p:cNvPr id="29" name="Pil: nedåt 28"/>
          <p:cNvSpPr/>
          <p:nvPr/>
        </p:nvSpPr>
        <p:spPr>
          <a:xfrm>
            <a:off x="422031" y="1055077"/>
            <a:ext cx="900332" cy="18690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Deprimerad</a:t>
            </a:r>
          </a:p>
        </p:txBody>
      </p:sp>
      <p:sp>
        <p:nvSpPr>
          <p:cNvPr id="25" name="Rektangel 24"/>
          <p:cNvSpPr/>
          <p:nvPr/>
        </p:nvSpPr>
        <p:spPr>
          <a:xfrm>
            <a:off x="239150" y="4964114"/>
            <a:ext cx="1338825" cy="1197535"/>
          </a:xfrm>
          <a:prstGeom prst="rect">
            <a:avLst/>
          </a:prstGeom>
          <a:solidFill>
            <a:srgbClr val="0072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kroppen</a:t>
            </a:r>
          </a:p>
        </p:txBody>
      </p:sp>
    </p:spTree>
    <p:extLst>
      <p:ext uri="{BB962C8B-B14F-4D97-AF65-F5344CB8AC3E}">
        <p14:creationId xmlns:p14="http://schemas.microsoft.com/office/powerpoint/2010/main" val="1833159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Platshållare för bildnumm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Font typeface="Arial" panose="020B0604020202020204" pitchFamily="34" charset="0"/>
              <a:buChar char="•"/>
              <a:defRPr sz="2400">
                <a:solidFill>
                  <a:schemeClr val="tx1"/>
                </a:solidFill>
                <a:latin typeface="Verdana" panose="020B0604030504040204" pitchFamily="34" charset="0"/>
              </a:defRPr>
            </a:lvl1pPr>
            <a:lvl2pPr marL="742950" indent="-285750">
              <a:spcBef>
                <a:spcPts val="500"/>
              </a:spcBef>
              <a:buFont typeface="Arial" panose="020B0604020202020204" pitchFamily="34" charset="0"/>
              <a:buChar char="•"/>
              <a:defRPr sz="2000">
                <a:solidFill>
                  <a:schemeClr val="tx1"/>
                </a:solidFill>
                <a:latin typeface="Verdana" panose="020B0604030504040204" pitchFamily="34" charset="0"/>
              </a:defRPr>
            </a:lvl2pPr>
            <a:lvl3pPr marL="1143000" indent="-228600">
              <a:spcBef>
                <a:spcPts val="500"/>
              </a:spcBef>
              <a:buFont typeface="Arial" panose="020B0604020202020204" pitchFamily="34" charset="0"/>
              <a:buChar char="•"/>
              <a:defRPr>
                <a:solidFill>
                  <a:schemeClr val="tx1"/>
                </a:solidFill>
                <a:latin typeface="Verdana" panose="020B0604030504040204" pitchFamily="34" charset="0"/>
              </a:defRPr>
            </a:lvl3pPr>
            <a:lvl4pPr marL="1600200" indent="-228600">
              <a:spcBef>
                <a:spcPts val="500"/>
              </a:spcBef>
              <a:buFont typeface="Arial" panose="020B0604020202020204" pitchFamily="34" charset="0"/>
              <a:buChar char="•"/>
              <a:defRPr sz="1600">
                <a:solidFill>
                  <a:schemeClr val="tx1"/>
                </a:solidFill>
                <a:latin typeface="Verdana" panose="020B0604030504040204" pitchFamily="34" charset="0"/>
              </a:defRPr>
            </a:lvl4pPr>
            <a:lvl5pPr marL="2057400" indent="-228600">
              <a:spcBef>
                <a:spcPts val="500"/>
              </a:spcBef>
              <a:buFont typeface="Arial" panose="020B0604020202020204" pitchFamily="34" charset="0"/>
              <a:buChar char="•"/>
              <a:defRPr sz="1600">
                <a:solidFill>
                  <a:schemeClr val="tx1"/>
                </a:solidFill>
                <a:latin typeface="Verdana" panose="020B0604030504040204" pitchFamily="34" charset="0"/>
              </a:defRPr>
            </a:lvl5pPr>
            <a:lvl6pPr marL="2514600" indent="-228600" eaLnBrk="0" fontAlgn="base" hangingPunct="0">
              <a:spcBef>
                <a:spcPts val="500"/>
              </a:spcBef>
              <a:spcAft>
                <a:spcPct val="0"/>
              </a:spcAft>
              <a:buFont typeface="Arial" panose="020B0604020202020204" pitchFamily="34" charset="0"/>
              <a:buChar char="•"/>
              <a:defRPr sz="1600">
                <a:solidFill>
                  <a:schemeClr val="tx1"/>
                </a:solidFill>
                <a:latin typeface="Verdana" panose="020B0604030504040204" pitchFamily="34" charset="0"/>
              </a:defRPr>
            </a:lvl6pPr>
            <a:lvl7pPr marL="2971800" indent="-228600" eaLnBrk="0" fontAlgn="base" hangingPunct="0">
              <a:spcBef>
                <a:spcPts val="500"/>
              </a:spcBef>
              <a:spcAft>
                <a:spcPct val="0"/>
              </a:spcAft>
              <a:buFont typeface="Arial" panose="020B0604020202020204" pitchFamily="34" charset="0"/>
              <a:buChar char="•"/>
              <a:defRPr sz="1600">
                <a:solidFill>
                  <a:schemeClr val="tx1"/>
                </a:solidFill>
                <a:latin typeface="Verdana" panose="020B0604030504040204" pitchFamily="34" charset="0"/>
              </a:defRPr>
            </a:lvl7pPr>
            <a:lvl8pPr marL="3429000" indent="-228600" eaLnBrk="0" fontAlgn="base" hangingPunct="0">
              <a:spcBef>
                <a:spcPts val="500"/>
              </a:spcBef>
              <a:spcAft>
                <a:spcPct val="0"/>
              </a:spcAft>
              <a:buFont typeface="Arial" panose="020B0604020202020204" pitchFamily="34" charset="0"/>
              <a:buChar char="•"/>
              <a:defRPr sz="1600">
                <a:solidFill>
                  <a:schemeClr val="tx1"/>
                </a:solidFill>
                <a:latin typeface="Verdana" panose="020B0604030504040204" pitchFamily="34" charset="0"/>
              </a:defRPr>
            </a:lvl8pPr>
            <a:lvl9pPr marL="3886200" indent="-228600" eaLnBrk="0" fontAlgn="base" hangingPunct="0">
              <a:spcBef>
                <a:spcPts val="500"/>
              </a:spcBef>
              <a:spcAft>
                <a:spcPct val="0"/>
              </a:spcAft>
              <a:buFont typeface="Arial" panose="020B0604020202020204" pitchFamily="34" charset="0"/>
              <a:buChar char="•"/>
              <a:defRPr sz="1600">
                <a:solidFill>
                  <a:schemeClr val="tx1"/>
                </a:solidFill>
                <a:latin typeface="Verdana" panose="020B0604030504040204" pitchFamily="34" charset="0"/>
              </a:defRPr>
            </a:lvl9pPr>
          </a:lstStyle>
          <a:p>
            <a:pPr>
              <a:spcBef>
                <a:spcPct val="0"/>
              </a:spcBef>
              <a:buFontTx/>
              <a:buNone/>
            </a:pPr>
            <a:fld id="{DEC8767D-EC7C-4AAC-80D9-7CBC2F5B41F6}" type="slidenum">
              <a:rPr lang="sv-SE" altLang="sv-SE" sz="1200">
                <a:latin typeface="Arial" panose="020B0604020202020204" pitchFamily="34" charset="0"/>
                <a:cs typeface="Arial" panose="020B0604020202020204" pitchFamily="34" charset="0"/>
              </a:rPr>
              <a:pPr>
                <a:spcBef>
                  <a:spcPct val="0"/>
                </a:spcBef>
                <a:buFontTx/>
                <a:buNone/>
              </a:pPr>
              <a:t>18</a:t>
            </a:fld>
            <a:endParaRPr lang="sv-SE" altLang="sv-SE" sz="1200">
              <a:latin typeface="Arial" panose="020B0604020202020204" pitchFamily="34" charset="0"/>
              <a:cs typeface="Arial" panose="020B0604020202020204" pitchFamily="34" charset="0"/>
            </a:endParaRPr>
          </a:p>
        </p:txBody>
      </p:sp>
      <p:sp>
        <p:nvSpPr>
          <p:cNvPr id="7" name="Explosion 2 6"/>
          <p:cNvSpPr/>
          <p:nvPr/>
        </p:nvSpPr>
        <p:spPr>
          <a:xfrm>
            <a:off x="3719513" y="404814"/>
            <a:ext cx="4824412" cy="2663825"/>
          </a:xfrm>
          <a:prstGeom prst="irregularSeal2">
            <a:avLst/>
          </a:prstGeom>
          <a:solidFill>
            <a:schemeClr val="accent2"/>
          </a:solidFill>
          <a:ln w="25400" cap="flat" cmpd="sng" algn="ctr">
            <a:solidFill>
              <a:schemeClr val="accent2">
                <a:lumMod val="75000"/>
              </a:schemeClr>
            </a:solidFill>
            <a:prstDash val="solid"/>
          </a:ln>
          <a:effectLst/>
        </p:spPr>
        <p:txBody>
          <a:bodyPr anchor="ctr"/>
          <a:lstStyle/>
          <a:p>
            <a:pPr algn="ctr">
              <a:defRPr/>
            </a:pPr>
            <a:endParaRPr lang="sv-SE" kern="0">
              <a:solidFill>
                <a:sysClr val="window" lastClr="FFFFFF"/>
              </a:solidFill>
              <a:latin typeface="Calibri"/>
            </a:endParaRPr>
          </a:p>
        </p:txBody>
      </p:sp>
      <p:sp>
        <p:nvSpPr>
          <p:cNvPr id="8" name="textruta 7"/>
          <p:cNvSpPr txBox="1"/>
          <p:nvPr/>
        </p:nvSpPr>
        <p:spPr>
          <a:xfrm>
            <a:off x="2063750" y="3257550"/>
            <a:ext cx="3816350" cy="2154238"/>
          </a:xfrm>
          <a:prstGeom prst="rect">
            <a:avLst/>
          </a:prstGeom>
          <a:noFill/>
        </p:spPr>
        <p:txBody>
          <a:bodyPr>
            <a:spAutoFit/>
          </a:bodyPr>
          <a:lstStyle/>
          <a:p>
            <a:pPr>
              <a:defRPr/>
            </a:pPr>
            <a:r>
              <a:rPr lang="sv-SE" sz="2000" kern="0" dirty="0">
                <a:solidFill>
                  <a:sysClr val="windowText" lastClr="000000"/>
                </a:solidFill>
              </a:rPr>
              <a:t>Om krisreaktionerna inte klingar av…</a:t>
            </a:r>
          </a:p>
          <a:p>
            <a:pPr>
              <a:defRPr/>
            </a:pPr>
            <a:endParaRPr lang="sv-SE" sz="2000" kern="0" dirty="0">
              <a:solidFill>
                <a:sysClr val="windowText" lastClr="000000"/>
              </a:solidFill>
            </a:endParaRPr>
          </a:p>
          <a:p>
            <a:pPr>
              <a:defRPr/>
            </a:pPr>
            <a:r>
              <a:rPr lang="sv-SE" sz="2000" u="sng" kern="0" dirty="0">
                <a:solidFill>
                  <a:sysClr val="windowText" lastClr="000000"/>
                </a:solidFill>
              </a:rPr>
              <a:t>Huvudsymptom:</a:t>
            </a:r>
            <a:endParaRPr lang="sv-SE" sz="2000" kern="0" dirty="0">
              <a:solidFill>
                <a:sysClr val="windowText" lastClr="000000"/>
              </a:solidFill>
            </a:endParaRPr>
          </a:p>
          <a:p>
            <a:pPr marL="285750" indent="-285750">
              <a:buFont typeface="Arial" panose="020B0604020202020204" pitchFamily="34" charset="0"/>
              <a:buChar char="•"/>
              <a:defRPr/>
            </a:pPr>
            <a:r>
              <a:rPr lang="sv-SE" kern="0" dirty="0">
                <a:solidFill>
                  <a:sysClr val="windowText" lastClr="000000"/>
                </a:solidFill>
              </a:rPr>
              <a:t>Undvikande</a:t>
            </a:r>
          </a:p>
          <a:p>
            <a:pPr marL="285750" indent="-285750">
              <a:buFont typeface="Arial" panose="020B0604020202020204" pitchFamily="34" charset="0"/>
              <a:buChar char="•"/>
              <a:defRPr/>
            </a:pPr>
            <a:r>
              <a:rPr lang="sv-SE" kern="0" dirty="0">
                <a:solidFill>
                  <a:sysClr val="windowText" lastClr="000000"/>
                </a:solidFill>
              </a:rPr>
              <a:t>Återupplevande</a:t>
            </a:r>
          </a:p>
          <a:p>
            <a:pPr marL="285750" indent="-285750">
              <a:buFont typeface="Arial" panose="020B0604020202020204" pitchFamily="34" charset="0"/>
              <a:buChar char="•"/>
              <a:defRPr/>
            </a:pPr>
            <a:r>
              <a:rPr lang="sv-SE" kern="0" dirty="0">
                <a:solidFill>
                  <a:sysClr val="windowText" lastClr="000000"/>
                </a:solidFill>
              </a:rPr>
              <a:t>Överspändhet</a:t>
            </a:r>
          </a:p>
        </p:txBody>
      </p:sp>
      <p:cxnSp>
        <p:nvCxnSpPr>
          <p:cNvPr id="46085" name="Rak pil 8"/>
          <p:cNvCxnSpPr>
            <a:cxnSpLocks noChangeShapeType="1"/>
          </p:cNvCxnSpPr>
          <p:nvPr/>
        </p:nvCxnSpPr>
        <p:spPr bwMode="auto">
          <a:xfrm>
            <a:off x="7104063" y="2276475"/>
            <a:ext cx="1223962" cy="1657350"/>
          </a:xfrm>
          <a:prstGeom prst="straightConnector1">
            <a:avLst/>
          </a:prstGeom>
          <a:noFill/>
          <a:ln w="9525" algn="ctr">
            <a:solidFill>
              <a:srgbClr val="4A7EBB"/>
            </a:solidFill>
            <a:round/>
            <a:headEnd/>
            <a:tailEnd type="arrow" w="med" len="med"/>
          </a:ln>
          <a:extLst>
            <a:ext uri="{909E8E84-426E-40DD-AFC4-6F175D3DCCD1}">
              <a14:hiddenFill xmlns:a14="http://schemas.microsoft.com/office/drawing/2010/main">
                <a:noFill/>
              </a14:hiddenFill>
            </a:ext>
          </a:extLst>
        </p:spPr>
      </p:cxnSp>
      <p:pic>
        <p:nvPicPr>
          <p:cNvPr id="46086" name="Picture 3" descr="C:\Users\Annica Lang\AppData\Local\Microsoft\Windows\Temporary Internet Files\Content.IE5\UK2ENMK2\MC900052829[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5389" y="3573463"/>
            <a:ext cx="1817687"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ruta 10"/>
          <p:cNvSpPr txBox="1"/>
          <p:nvPr/>
        </p:nvSpPr>
        <p:spPr>
          <a:xfrm>
            <a:off x="5016500" y="4748213"/>
            <a:ext cx="4464050" cy="1477328"/>
          </a:xfrm>
          <a:prstGeom prst="rect">
            <a:avLst/>
          </a:prstGeom>
          <a:noFill/>
        </p:spPr>
        <p:txBody>
          <a:bodyPr>
            <a:spAutoFit/>
          </a:bodyPr>
          <a:lstStyle/>
          <a:p>
            <a:pPr>
              <a:defRPr/>
            </a:pPr>
            <a:r>
              <a:rPr lang="sv-SE" kern="0" dirty="0">
                <a:solidFill>
                  <a:sysClr val="windowText" lastClr="000000"/>
                </a:solidFill>
              </a:rPr>
              <a:t>Koncentrationssvårigheter, Lättirriterad, Minnesproblematik, Minskad nyfikenhet, Ledsen, kroppsliga symptom, </a:t>
            </a:r>
            <a:r>
              <a:rPr lang="sv-SE" kern="0" dirty="0" err="1">
                <a:solidFill>
                  <a:sysClr val="windowText" lastClr="000000"/>
                </a:solidFill>
              </a:rPr>
              <a:t>mentaliseringsförmågan</a:t>
            </a:r>
            <a:r>
              <a:rPr lang="sv-SE" kern="0" dirty="0">
                <a:solidFill>
                  <a:sysClr val="windowText" lastClr="000000"/>
                </a:solidFill>
              </a:rPr>
              <a:t> försämras, </a:t>
            </a:r>
            <a:r>
              <a:rPr lang="sv-SE" kern="0" dirty="0" err="1">
                <a:solidFill>
                  <a:sysClr val="windowText" lastClr="000000"/>
                </a:solidFill>
              </a:rPr>
              <a:t>hippocampus</a:t>
            </a:r>
            <a:r>
              <a:rPr lang="sv-SE" kern="0" dirty="0">
                <a:solidFill>
                  <a:sysClr val="windowText" lastClr="000000"/>
                </a:solidFill>
              </a:rPr>
              <a:t> krymper</a:t>
            </a:r>
          </a:p>
        </p:txBody>
      </p:sp>
      <p:cxnSp>
        <p:nvCxnSpPr>
          <p:cNvPr id="46088" name="Rak pil 11"/>
          <p:cNvCxnSpPr>
            <a:cxnSpLocks noChangeShapeType="1"/>
          </p:cNvCxnSpPr>
          <p:nvPr/>
        </p:nvCxnSpPr>
        <p:spPr bwMode="auto">
          <a:xfrm>
            <a:off x="3968750" y="4568826"/>
            <a:ext cx="1079500" cy="358775"/>
          </a:xfrm>
          <a:prstGeom prst="straightConnector1">
            <a:avLst/>
          </a:prstGeom>
          <a:noFill/>
          <a:ln w="9525" algn="ctr">
            <a:solidFill>
              <a:srgbClr val="4A7EBB"/>
            </a:solidFill>
            <a:round/>
            <a:headEnd/>
            <a:tailEnd type="arrow" w="med" len="med"/>
          </a:ln>
          <a:extLst>
            <a:ext uri="{909E8E84-426E-40DD-AFC4-6F175D3DCCD1}">
              <a14:hiddenFill xmlns:a14="http://schemas.microsoft.com/office/drawing/2010/main">
                <a:noFill/>
              </a14:hiddenFill>
            </a:ext>
          </a:extLst>
        </p:spPr>
      </p:cxnSp>
      <p:sp>
        <p:nvSpPr>
          <p:cNvPr id="13" name="textruta 12"/>
          <p:cNvSpPr txBox="1"/>
          <p:nvPr/>
        </p:nvSpPr>
        <p:spPr>
          <a:xfrm>
            <a:off x="5016501" y="1268414"/>
            <a:ext cx="2519363" cy="923925"/>
          </a:xfrm>
          <a:prstGeom prst="rect">
            <a:avLst/>
          </a:prstGeom>
          <a:noFill/>
        </p:spPr>
        <p:txBody>
          <a:bodyPr>
            <a:spAutoFit/>
          </a:bodyPr>
          <a:lstStyle/>
          <a:p>
            <a:pPr>
              <a:defRPr/>
            </a:pPr>
            <a:r>
              <a:rPr lang="sv-SE" sz="5400" kern="0" dirty="0">
                <a:solidFill>
                  <a:schemeClr val="accent1"/>
                </a:solidFill>
                <a:latin typeface="Arial" charset="0"/>
              </a:rPr>
              <a:t>PTSD</a:t>
            </a:r>
          </a:p>
        </p:txBody>
      </p:sp>
      <p:pic>
        <p:nvPicPr>
          <p:cNvPr id="10" name="Bildobjekt 9">
            <a:extLst>
              <a:ext uri="{FF2B5EF4-FFF2-40B4-BE49-F238E27FC236}">
                <a16:creationId xmlns:a16="http://schemas.microsoft.com/office/drawing/2014/main" id="{401D772D-D3A9-4358-848B-00122C6D3C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7757" y="6447182"/>
            <a:ext cx="1285460" cy="29817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latshållare för innehåll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0"/>
            <a:ext cx="9144000" cy="6858000"/>
          </a:xfrm>
        </p:spPr>
      </p:pic>
      <p:sp>
        <p:nvSpPr>
          <p:cNvPr id="47106" name="Rubrik 2"/>
          <p:cNvSpPr>
            <a:spLocks noGrp="1"/>
          </p:cNvSpPr>
          <p:nvPr>
            <p:ph type="title"/>
          </p:nvPr>
        </p:nvSpPr>
        <p:spPr>
          <a:xfrm>
            <a:off x="2892426" y="539750"/>
            <a:ext cx="7307263" cy="685800"/>
          </a:xfrm>
          <a:ln/>
        </p:spPr>
        <p:txBody>
          <a:bodyPr>
            <a:normAutofit fontScale="90000"/>
          </a:bodyPr>
          <a:lstStyle/>
          <a:p>
            <a:endParaRPr lang="sv-SE" altLang="sv-SE"/>
          </a:p>
        </p:txBody>
      </p:sp>
      <p:sp>
        <p:nvSpPr>
          <p:cNvPr id="47107" name="Platshållare för bildnumm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D16E090-ACD7-4581-B9A6-891FF2AEE98E}" type="slidenum">
              <a:rPr lang="sv-SE" altLang="sv-SE" sz="1100">
                <a:solidFill>
                  <a:srgbClr val="000000"/>
                </a:solidFill>
              </a:rPr>
              <a:pPr/>
              <a:t>19</a:t>
            </a:fld>
            <a:endParaRPr lang="sv-SE" altLang="sv-SE" sz="1100">
              <a:solidFill>
                <a:srgbClr val="000000"/>
              </a:solidFill>
            </a:endParaRPr>
          </a:p>
        </p:txBody>
      </p:sp>
      <p:pic>
        <p:nvPicPr>
          <p:cNvPr id="5" name="Bildobjekt 4">
            <a:extLst>
              <a:ext uri="{FF2B5EF4-FFF2-40B4-BE49-F238E27FC236}">
                <a16:creationId xmlns:a16="http://schemas.microsoft.com/office/drawing/2014/main" id="{AE18A850-7BCB-4A45-946A-AC3905E765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7757" y="6447182"/>
            <a:ext cx="1285460" cy="29817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59C96F76-7C1A-4E26-A75A-4907E58163F3}"/>
              </a:ext>
            </a:extLst>
          </p:cNvPr>
          <p:cNvPicPr>
            <a:picLocks noChangeAspect="1"/>
          </p:cNvPicPr>
          <p:nvPr/>
        </p:nvPicPr>
        <p:blipFill>
          <a:blip r:embed="rId3"/>
          <a:stretch>
            <a:fillRect/>
          </a:stretch>
        </p:blipFill>
        <p:spPr>
          <a:xfrm>
            <a:off x="1524001" y="0"/>
            <a:ext cx="9144000" cy="6858000"/>
          </a:xfrm>
          <a:prstGeom prst="rect">
            <a:avLst/>
          </a:prstGeom>
        </p:spPr>
      </p:pic>
      <p:sp>
        <p:nvSpPr>
          <p:cNvPr id="29699" name="Rubrik 2"/>
          <p:cNvSpPr>
            <a:spLocks noGrp="1"/>
          </p:cNvSpPr>
          <p:nvPr>
            <p:ph type="title"/>
          </p:nvPr>
        </p:nvSpPr>
        <p:spPr>
          <a:ln/>
        </p:spPr>
        <p:txBody>
          <a:bodyPr>
            <a:normAutofit fontScale="90000"/>
          </a:bodyPr>
          <a:lstStyle/>
          <a:p>
            <a:pPr eaLnBrk="1" hangingPunct="1"/>
            <a:r>
              <a:rPr lang="sv-SE" altLang="sv-SE">
                <a:solidFill>
                  <a:srgbClr val="FFFF00"/>
                </a:solidFill>
              </a:rPr>
              <a:t>Anknytning – varför det?</a:t>
            </a:r>
          </a:p>
        </p:txBody>
      </p:sp>
      <p:sp>
        <p:nvSpPr>
          <p:cNvPr id="29700" name="Platshållare för bildnumm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Font typeface="Arial" panose="020B0604020202020204" pitchFamily="34" charset="0"/>
              <a:buChar char="•"/>
              <a:defRPr sz="2400">
                <a:solidFill>
                  <a:schemeClr val="tx1"/>
                </a:solidFill>
                <a:latin typeface="Verdana" panose="020B0604030504040204" pitchFamily="34" charset="0"/>
              </a:defRPr>
            </a:lvl1pPr>
            <a:lvl2pPr marL="742950" indent="-285750">
              <a:spcBef>
                <a:spcPts val="500"/>
              </a:spcBef>
              <a:buFont typeface="Arial" panose="020B0604020202020204" pitchFamily="34" charset="0"/>
              <a:buChar char="•"/>
              <a:defRPr sz="2000">
                <a:solidFill>
                  <a:schemeClr val="tx1"/>
                </a:solidFill>
                <a:latin typeface="Verdana" panose="020B0604030504040204" pitchFamily="34" charset="0"/>
              </a:defRPr>
            </a:lvl2pPr>
            <a:lvl3pPr marL="1143000" indent="-228600">
              <a:spcBef>
                <a:spcPts val="500"/>
              </a:spcBef>
              <a:buFont typeface="Arial" panose="020B0604020202020204" pitchFamily="34" charset="0"/>
              <a:buChar char="•"/>
              <a:defRPr>
                <a:solidFill>
                  <a:schemeClr val="tx1"/>
                </a:solidFill>
                <a:latin typeface="Verdana" panose="020B0604030504040204" pitchFamily="34" charset="0"/>
              </a:defRPr>
            </a:lvl3pPr>
            <a:lvl4pPr marL="1600200" indent="-228600">
              <a:spcBef>
                <a:spcPts val="500"/>
              </a:spcBef>
              <a:buFont typeface="Arial" panose="020B0604020202020204" pitchFamily="34" charset="0"/>
              <a:buChar char="•"/>
              <a:defRPr sz="1600">
                <a:solidFill>
                  <a:schemeClr val="tx1"/>
                </a:solidFill>
                <a:latin typeface="Verdana" panose="020B0604030504040204" pitchFamily="34" charset="0"/>
              </a:defRPr>
            </a:lvl4pPr>
            <a:lvl5pPr marL="2057400" indent="-228600">
              <a:spcBef>
                <a:spcPts val="500"/>
              </a:spcBef>
              <a:buFont typeface="Arial" panose="020B0604020202020204" pitchFamily="34" charset="0"/>
              <a:buChar char="•"/>
              <a:defRPr sz="1600">
                <a:solidFill>
                  <a:schemeClr val="tx1"/>
                </a:solidFill>
                <a:latin typeface="Verdana" panose="020B0604030504040204" pitchFamily="34" charset="0"/>
              </a:defRPr>
            </a:lvl5pPr>
            <a:lvl6pPr marL="2514600" indent="-228600" eaLnBrk="0" fontAlgn="base" hangingPunct="0">
              <a:spcBef>
                <a:spcPts val="500"/>
              </a:spcBef>
              <a:spcAft>
                <a:spcPct val="0"/>
              </a:spcAft>
              <a:buFont typeface="Arial" panose="020B0604020202020204" pitchFamily="34" charset="0"/>
              <a:buChar char="•"/>
              <a:defRPr sz="1600">
                <a:solidFill>
                  <a:schemeClr val="tx1"/>
                </a:solidFill>
                <a:latin typeface="Verdana" panose="020B0604030504040204" pitchFamily="34" charset="0"/>
              </a:defRPr>
            </a:lvl6pPr>
            <a:lvl7pPr marL="2971800" indent="-228600" eaLnBrk="0" fontAlgn="base" hangingPunct="0">
              <a:spcBef>
                <a:spcPts val="500"/>
              </a:spcBef>
              <a:spcAft>
                <a:spcPct val="0"/>
              </a:spcAft>
              <a:buFont typeface="Arial" panose="020B0604020202020204" pitchFamily="34" charset="0"/>
              <a:buChar char="•"/>
              <a:defRPr sz="1600">
                <a:solidFill>
                  <a:schemeClr val="tx1"/>
                </a:solidFill>
                <a:latin typeface="Verdana" panose="020B0604030504040204" pitchFamily="34" charset="0"/>
              </a:defRPr>
            </a:lvl7pPr>
            <a:lvl8pPr marL="3429000" indent="-228600" eaLnBrk="0" fontAlgn="base" hangingPunct="0">
              <a:spcBef>
                <a:spcPts val="500"/>
              </a:spcBef>
              <a:spcAft>
                <a:spcPct val="0"/>
              </a:spcAft>
              <a:buFont typeface="Arial" panose="020B0604020202020204" pitchFamily="34" charset="0"/>
              <a:buChar char="•"/>
              <a:defRPr sz="1600">
                <a:solidFill>
                  <a:schemeClr val="tx1"/>
                </a:solidFill>
                <a:latin typeface="Verdana" panose="020B0604030504040204" pitchFamily="34" charset="0"/>
              </a:defRPr>
            </a:lvl8pPr>
            <a:lvl9pPr marL="3886200" indent="-228600" eaLnBrk="0" fontAlgn="base" hangingPunct="0">
              <a:spcBef>
                <a:spcPts val="500"/>
              </a:spcBef>
              <a:spcAft>
                <a:spcPct val="0"/>
              </a:spcAft>
              <a:buFont typeface="Arial" panose="020B0604020202020204" pitchFamily="34" charset="0"/>
              <a:buChar char="•"/>
              <a:defRPr sz="1600">
                <a:solidFill>
                  <a:schemeClr val="tx1"/>
                </a:solidFill>
                <a:latin typeface="Verdana" panose="020B0604030504040204" pitchFamily="34" charset="0"/>
              </a:defRPr>
            </a:lvl9pPr>
          </a:lstStyle>
          <a:p>
            <a:pPr>
              <a:spcBef>
                <a:spcPct val="0"/>
              </a:spcBef>
              <a:buFontTx/>
              <a:buNone/>
            </a:pPr>
            <a:fld id="{310FE944-C68C-40D5-8931-63F2EB451CEE}" type="slidenum">
              <a:rPr lang="sv-SE" altLang="sv-SE" sz="1000">
                <a:latin typeface="Arial" panose="020B0604020202020204" pitchFamily="34" charset="0"/>
              </a:rPr>
              <a:pPr>
                <a:spcBef>
                  <a:spcPct val="0"/>
                </a:spcBef>
                <a:buFontTx/>
                <a:buNone/>
              </a:pPr>
              <a:t>2</a:t>
            </a:fld>
            <a:endParaRPr lang="sv-SE" altLang="sv-SE" sz="1000">
              <a:latin typeface="Arial" panose="020B0604020202020204" pitchFamily="34" charset="0"/>
            </a:endParaRPr>
          </a:p>
        </p:txBody>
      </p:sp>
      <p:sp>
        <p:nvSpPr>
          <p:cNvPr id="3" name="Platshållare för innehåll 2">
            <a:extLst>
              <a:ext uri="{FF2B5EF4-FFF2-40B4-BE49-F238E27FC236}">
                <a16:creationId xmlns:a16="http://schemas.microsoft.com/office/drawing/2014/main" id="{EC28ED41-DB7F-4308-98B7-C3F1E102131F}"/>
              </a:ext>
            </a:extLst>
          </p:cNvPr>
          <p:cNvSpPr>
            <a:spLocks noGrp="1"/>
          </p:cNvSpPr>
          <p:nvPr>
            <p:ph idx="1"/>
          </p:nvPr>
        </p:nvSpPr>
        <p:spPr/>
        <p:txBody>
          <a:bodyPr/>
          <a:lstStyle/>
          <a:p>
            <a:endParaRPr lang="sv-SE"/>
          </a:p>
        </p:txBody>
      </p:sp>
      <p:pic>
        <p:nvPicPr>
          <p:cNvPr id="6" name="Bildobjekt 5">
            <a:extLst>
              <a:ext uri="{FF2B5EF4-FFF2-40B4-BE49-F238E27FC236}">
                <a16:creationId xmlns:a16="http://schemas.microsoft.com/office/drawing/2014/main" id="{3EF6CCEF-AE69-4F8C-906D-0CAAD6EFD3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7757" y="6447182"/>
            <a:ext cx="1285460" cy="29817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2495550" y="1557338"/>
            <a:ext cx="7221538" cy="3986212"/>
          </a:xfrm>
        </p:spPr>
        <p:txBody>
          <a:bodyPr/>
          <a:lstStyle/>
          <a:p>
            <a:pPr>
              <a:defRPr/>
            </a:pPr>
            <a:endParaRPr lang="sv-SE" dirty="0"/>
          </a:p>
          <a:p>
            <a:pPr marL="0" indent="0">
              <a:buNone/>
              <a:defRPr/>
            </a:pPr>
            <a:r>
              <a:rPr lang="sv-SE" dirty="0"/>
              <a:t>Ändlöst våld utan någon som kan ge beskydd</a:t>
            </a:r>
          </a:p>
        </p:txBody>
      </p:sp>
      <p:sp>
        <p:nvSpPr>
          <p:cNvPr id="50179" name="Rubrik 2"/>
          <p:cNvSpPr>
            <a:spLocks noGrp="1"/>
          </p:cNvSpPr>
          <p:nvPr>
            <p:ph type="title"/>
          </p:nvPr>
        </p:nvSpPr>
        <p:spPr>
          <a:ln/>
        </p:spPr>
        <p:txBody>
          <a:bodyPr>
            <a:normAutofit fontScale="90000"/>
          </a:bodyPr>
          <a:lstStyle/>
          <a:p>
            <a:r>
              <a:rPr lang="sv-SE" altLang="sv-SE"/>
              <a:t>Komplex traumatisering – utvecklingstrauma</a:t>
            </a:r>
            <a:br>
              <a:rPr lang="sv-SE" altLang="sv-SE"/>
            </a:br>
            <a:endParaRPr lang="sv-SE" altLang="sv-SE"/>
          </a:p>
        </p:txBody>
      </p:sp>
      <p:sp>
        <p:nvSpPr>
          <p:cNvPr id="4" name="Platshållare för bildnummer 3"/>
          <p:cNvSpPr>
            <a:spLocks noGrp="1"/>
          </p:cNvSpPr>
          <p:nvPr>
            <p:ph type="sldNum" sz="quarter" idx="12"/>
          </p:nvPr>
        </p:nvSpPr>
        <p:spPr/>
        <p:txBody>
          <a:bodyPr/>
          <a:lstStyle/>
          <a:p>
            <a:pPr>
              <a:defRPr/>
            </a:pPr>
            <a:fld id="{8638980E-2DD6-4ED2-88A4-B71E4E6246BC}" type="slidenum">
              <a:rPr lang="sv-SE" smtClean="0"/>
              <a:pPr>
                <a:defRPr/>
              </a:pPr>
              <a:t>20</a:t>
            </a:fld>
            <a:endParaRPr lang="sv-SE"/>
          </a:p>
        </p:txBody>
      </p:sp>
      <p:pic>
        <p:nvPicPr>
          <p:cNvPr id="50181" name="Bildobjekt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73626" y="2773363"/>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textruta 6"/>
          <p:cNvSpPr txBox="1">
            <a:spLocks noChangeArrowheads="1"/>
          </p:cNvSpPr>
          <p:nvPr/>
        </p:nvSpPr>
        <p:spPr bwMode="auto">
          <a:xfrm>
            <a:off x="1774825" y="4729163"/>
            <a:ext cx="40513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Arial" panose="020B0604020202020204" pitchFamily="34" charset="0"/>
              <a:buChar char="•"/>
            </a:pPr>
            <a:r>
              <a:rPr lang="sv-SE" altLang="sv-SE"/>
              <a:t>Ingen känsloreglering</a:t>
            </a:r>
          </a:p>
          <a:p>
            <a:pPr>
              <a:buFont typeface="Arial" panose="020B0604020202020204" pitchFamily="34" charset="0"/>
              <a:buChar char="•"/>
            </a:pPr>
            <a:r>
              <a:rPr lang="sv-SE" altLang="sv-SE"/>
              <a:t>Skapar en världsbild att inget beskydd finns att få, vuxna farliga</a:t>
            </a:r>
          </a:p>
          <a:p>
            <a:pPr>
              <a:buFont typeface="Arial" panose="020B0604020202020204" pitchFamily="34" charset="0"/>
              <a:buChar char="•"/>
            </a:pPr>
            <a:r>
              <a:rPr lang="sv-SE" altLang="sv-SE"/>
              <a:t>Agerar automatiskt utifrån det</a:t>
            </a:r>
          </a:p>
          <a:p>
            <a:pPr>
              <a:buFont typeface="Arial" panose="020B0604020202020204" pitchFamily="34" charset="0"/>
              <a:buChar char="•"/>
            </a:pPr>
            <a:r>
              <a:rPr lang="sv-SE" altLang="sv-SE"/>
              <a:t>Ensamhet utan slut, relationer betyder inget = Du betyder ingenting!</a:t>
            </a:r>
          </a:p>
        </p:txBody>
      </p:sp>
      <p:pic>
        <p:nvPicPr>
          <p:cNvPr id="7" name="Bildobjekt 6">
            <a:extLst>
              <a:ext uri="{FF2B5EF4-FFF2-40B4-BE49-F238E27FC236}">
                <a16:creationId xmlns:a16="http://schemas.microsoft.com/office/drawing/2014/main" id="{4F3275A6-F1E1-4BC1-86CF-DE5889FE98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7757" y="6447182"/>
            <a:ext cx="1285460" cy="29817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3"/>
          <p:cNvSpPr txBox="1">
            <a:spLocks noChangeArrowheads="1"/>
          </p:cNvSpPr>
          <p:nvPr/>
        </p:nvSpPr>
        <p:spPr bwMode="auto">
          <a:xfrm>
            <a:off x="6972300" y="2298700"/>
            <a:ext cx="43815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sv-SE" sz="2400" dirty="0">
                <a:latin typeface="Calibri" panose="020F0502020204030204" pitchFamily="34" charset="0"/>
                <a:cs typeface="Arial" charset="0"/>
              </a:rPr>
              <a:t>Ett litet barn som utsätts för  inkonsekventa, försumliga eller avvisande vuxna omsorgspersoner tvingas hantera överväldigande upplevelser genom att förlita sig på primitiva </a:t>
            </a:r>
            <a:r>
              <a:rPr lang="sv-SE" sz="2400" dirty="0" err="1">
                <a:latin typeface="Calibri" panose="020F0502020204030204" pitchFamily="34" charset="0"/>
                <a:cs typeface="Arial" charset="0"/>
              </a:rPr>
              <a:t>copingmekanismer</a:t>
            </a:r>
            <a:r>
              <a:rPr lang="sv-SE" sz="2400" dirty="0">
                <a:latin typeface="Calibri" panose="020F0502020204030204" pitchFamily="34" charset="0"/>
                <a:cs typeface="Arial" charset="0"/>
              </a:rPr>
              <a:t> såsom aggression, dissociation och undvikande</a:t>
            </a:r>
            <a:r>
              <a:rPr lang="en-AU" sz="2400" dirty="0">
                <a:latin typeface="Calibri" panose="020F0502020204030204" pitchFamily="34" charset="0"/>
                <a:cs typeface="Arial" charset="0"/>
              </a:rPr>
              <a:t>.</a:t>
            </a:r>
          </a:p>
          <a:p>
            <a:pPr eaLnBrk="1" hangingPunct="1">
              <a:defRPr/>
            </a:pPr>
            <a:endParaRPr lang="en-AU" sz="2800" dirty="0">
              <a:cs typeface="Arial" charset="0"/>
            </a:endParaRPr>
          </a:p>
          <a:p>
            <a:pPr eaLnBrk="1" hangingPunct="1">
              <a:defRPr/>
            </a:pPr>
            <a:r>
              <a:rPr lang="en-AU" sz="1200" dirty="0" err="1">
                <a:latin typeface="Calibri" panose="020F0502020204030204" pitchFamily="34" charset="0"/>
                <a:cs typeface="Arial" charset="0"/>
              </a:rPr>
              <a:t>Kinniburgh</a:t>
            </a:r>
            <a:r>
              <a:rPr lang="en-AU" sz="1200" dirty="0">
                <a:latin typeface="Calibri" panose="020F0502020204030204" pitchFamily="34" charset="0"/>
                <a:cs typeface="Arial" charset="0"/>
              </a:rPr>
              <a:t> et al</a:t>
            </a:r>
            <a:r>
              <a:rPr lang="en-AU" sz="1200" dirty="0">
                <a:cs typeface="Arial" charset="0"/>
              </a:rPr>
              <a:t> </a:t>
            </a:r>
            <a:r>
              <a:rPr lang="en-AU" sz="1050" dirty="0" err="1">
                <a:cs typeface="Arial" charset="0"/>
              </a:rPr>
              <a:t>ur</a:t>
            </a:r>
            <a:r>
              <a:rPr lang="en-AU" sz="1050" dirty="0">
                <a:cs typeface="Arial" charset="0"/>
              </a:rPr>
              <a:t> Bath</a:t>
            </a:r>
          </a:p>
        </p:txBody>
      </p:sp>
      <p:pic>
        <p:nvPicPr>
          <p:cNvPr id="4813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5738191"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AE3E6983-8840-490B-8659-7C91DF884D9C}" type="slidenum">
              <a:rPr lang="en-US" altLang="en-US" smtClean="0"/>
              <a:pPr>
                <a:defRPr/>
              </a:pPr>
              <a:t>21</a:t>
            </a:fld>
            <a:endParaRPr lang="en-US" altLang="en-US" dirty="0"/>
          </a:p>
        </p:txBody>
      </p:sp>
      <p:sp>
        <p:nvSpPr>
          <p:cNvPr id="2" name="Rektangel 1"/>
          <p:cNvSpPr/>
          <p:nvPr/>
        </p:nvSpPr>
        <p:spPr>
          <a:xfrm>
            <a:off x="92766" y="185530"/>
            <a:ext cx="2120348" cy="4247317"/>
          </a:xfrm>
          <a:prstGeom prst="rect">
            <a:avLst/>
          </a:prstGeom>
        </p:spPr>
        <p:txBody>
          <a:bodyPr wrap="square">
            <a:spAutoFit/>
          </a:bodyPr>
          <a:lstStyle/>
          <a:p>
            <a:r>
              <a:rPr lang="sv-SE" dirty="0">
                <a:solidFill>
                  <a:schemeClr val="bg1"/>
                </a:solidFill>
              </a:rPr>
              <a:t>…när barnet vid upprepade tillfällen blir exponerad för traumatisk stress och barnet själv blir lämnad till att reglera rädslan själv genom att omsorgsmiljön brister. </a:t>
            </a:r>
          </a:p>
          <a:p>
            <a:r>
              <a:rPr lang="sv-SE" dirty="0"/>
              <a:t>						Dag Nordanger, 2014</a:t>
            </a:r>
            <a:endParaRPr lang="sv-SE" dirty="0">
              <a:latin typeface="Roboto Light" panose="02000000000000000000" pitchFamily="2" charset="0"/>
              <a:ea typeface="Roboto Light" panose="02000000000000000000" pitchFamily="2" charset="0"/>
              <a:cs typeface="Roboto Light" panose="02000000000000000000" pitchFamily="2" charset="0"/>
            </a:endParaRPr>
          </a:p>
        </p:txBody>
      </p:sp>
      <p:sp>
        <p:nvSpPr>
          <p:cNvPr id="4" name="Rektangel 3"/>
          <p:cNvSpPr/>
          <p:nvPr/>
        </p:nvSpPr>
        <p:spPr>
          <a:xfrm>
            <a:off x="6972300" y="584200"/>
            <a:ext cx="3314700" cy="1384995"/>
          </a:xfrm>
          <a:prstGeom prst="rect">
            <a:avLst/>
          </a:prstGeom>
        </p:spPr>
        <p:txBody>
          <a:bodyPr wrap="square">
            <a:spAutoFit/>
          </a:bodyPr>
          <a:lstStyle/>
          <a:p>
            <a:pPr algn="ctr"/>
            <a:r>
              <a:rPr lang="sv-SE" sz="2800" b="1" dirty="0">
                <a:solidFill>
                  <a:srgbClr val="007222"/>
                </a:solidFill>
                <a:latin typeface="Signika" panose="02010003020600000004" pitchFamily="2" charset="0"/>
                <a:ea typeface="Chewy" panose="02000000000000000000" pitchFamily="2" charset="0"/>
                <a:cs typeface="Adobe Bengali" panose="01010101010101010101" pitchFamily="50" charset="0"/>
              </a:rPr>
              <a:t>Utvecklingstrauma eller relationellt trauma</a:t>
            </a:r>
          </a:p>
        </p:txBody>
      </p:sp>
      <p:pic>
        <p:nvPicPr>
          <p:cNvPr id="7" name="Bildobjekt 6">
            <a:extLst>
              <a:ext uri="{FF2B5EF4-FFF2-40B4-BE49-F238E27FC236}">
                <a16:creationId xmlns:a16="http://schemas.microsoft.com/office/drawing/2014/main" id="{D475D6F0-034E-40E2-9D15-082776B4AD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7757" y="6447182"/>
            <a:ext cx="1285460" cy="298176"/>
          </a:xfrm>
          <a:prstGeom prst="rect">
            <a:avLst/>
          </a:prstGeom>
        </p:spPr>
      </p:pic>
    </p:spTree>
    <p:extLst>
      <p:ext uri="{BB962C8B-B14F-4D97-AF65-F5344CB8AC3E}">
        <p14:creationId xmlns:p14="http://schemas.microsoft.com/office/powerpoint/2010/main" val="1015642180"/>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4"/>
          <p:cNvSpPr txBox="1">
            <a:spLocks noChangeArrowheads="1"/>
          </p:cNvSpPr>
          <p:nvPr/>
        </p:nvSpPr>
        <p:spPr bwMode="auto">
          <a:xfrm>
            <a:off x="7192964" y="369889"/>
            <a:ext cx="26622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p>
        </p:txBody>
      </p:sp>
      <p:pic>
        <p:nvPicPr>
          <p:cNvPr id="61444" name="Picture 3" descr="angry i_am_angry by stellarof dreamms deviant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134" y="739776"/>
            <a:ext cx="3500913" cy="41358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446" name="Text Box 2"/>
          <p:cNvSpPr txBox="1">
            <a:spLocks noChangeArrowheads="1"/>
          </p:cNvSpPr>
          <p:nvPr/>
        </p:nvSpPr>
        <p:spPr bwMode="auto">
          <a:xfrm>
            <a:off x="8030816" y="1306512"/>
            <a:ext cx="3627783"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sz="800" dirty="0"/>
          </a:p>
          <a:p>
            <a:pPr eaLnBrk="1" hangingPunct="1"/>
            <a:r>
              <a:rPr lang="en-US" sz="2800" dirty="0">
                <a:latin typeface="Calibri" panose="020F0502020204030204" pitchFamily="34" charset="0"/>
              </a:rPr>
              <a:t>Hos </a:t>
            </a:r>
            <a:r>
              <a:rPr lang="en-US" sz="2800" dirty="0" err="1">
                <a:latin typeface="Calibri" panose="020F0502020204030204" pitchFamily="34" charset="0"/>
              </a:rPr>
              <a:t>traumatiserade</a:t>
            </a:r>
            <a:r>
              <a:rPr lang="en-US" sz="2800" dirty="0">
                <a:latin typeface="Calibri" panose="020F0502020204030204" pitchFamily="34" charset="0"/>
              </a:rPr>
              <a:t> </a:t>
            </a:r>
            <a:r>
              <a:rPr lang="en-US" sz="2800" dirty="0" err="1">
                <a:latin typeface="Calibri" panose="020F0502020204030204" pitchFamily="34" charset="0"/>
              </a:rPr>
              <a:t>unga</a:t>
            </a:r>
            <a:r>
              <a:rPr lang="en-US" sz="2800" dirty="0">
                <a:latin typeface="Calibri" panose="020F0502020204030204" pitchFamily="34" charset="0"/>
              </a:rPr>
              <a:t> </a:t>
            </a:r>
            <a:r>
              <a:rPr lang="en-US" sz="2800" dirty="0" err="1">
                <a:latin typeface="Calibri" panose="020F0502020204030204" pitchFamily="34" charset="0"/>
              </a:rPr>
              <a:t>förloras</a:t>
            </a:r>
            <a:r>
              <a:rPr lang="en-US" sz="2800" dirty="0">
                <a:latin typeface="Calibri" panose="020F0502020204030204" pitchFamily="34" charset="0"/>
              </a:rPr>
              <a:t> </a:t>
            </a:r>
            <a:r>
              <a:rPr lang="en-US" sz="2800" dirty="0" err="1">
                <a:latin typeface="Calibri" panose="020F0502020204030204" pitchFamily="34" charset="0"/>
              </a:rPr>
              <a:t>förmågan</a:t>
            </a:r>
            <a:r>
              <a:rPr lang="en-US" sz="2800" dirty="0">
                <a:latin typeface="Calibri" panose="020F0502020204030204" pitchFamily="34" charset="0"/>
              </a:rPr>
              <a:t> </a:t>
            </a:r>
            <a:r>
              <a:rPr lang="en-US" sz="2800" dirty="0" err="1">
                <a:latin typeface="Calibri" panose="020F0502020204030204" pitchFamily="34" charset="0"/>
              </a:rPr>
              <a:t>att</a:t>
            </a:r>
            <a:r>
              <a:rPr lang="en-US" sz="2800" dirty="0">
                <a:latin typeface="Calibri" panose="020F0502020204030204" pitchFamily="34" charset="0"/>
              </a:rPr>
              <a:t> </a:t>
            </a:r>
            <a:r>
              <a:rPr lang="en-US" sz="2800" dirty="0" err="1">
                <a:latin typeface="Calibri" panose="020F0502020204030204" pitchFamily="34" charset="0"/>
              </a:rPr>
              <a:t>bedöma</a:t>
            </a:r>
            <a:r>
              <a:rPr lang="en-US" sz="2800" dirty="0">
                <a:latin typeface="Calibri" panose="020F0502020204030204" pitchFamily="34" charset="0"/>
              </a:rPr>
              <a:t> </a:t>
            </a:r>
            <a:r>
              <a:rPr lang="en-US" sz="2800" dirty="0" err="1">
                <a:latin typeface="Calibri" panose="020F0502020204030204" pitchFamily="34" charset="0"/>
              </a:rPr>
              <a:t>mellan</a:t>
            </a:r>
            <a:r>
              <a:rPr lang="en-US" sz="2800" dirty="0">
                <a:latin typeface="Calibri" panose="020F0502020204030204" pitchFamily="34" charset="0"/>
              </a:rPr>
              <a:t> </a:t>
            </a:r>
            <a:r>
              <a:rPr lang="en-US" sz="2800" dirty="0" err="1">
                <a:latin typeface="Calibri" panose="020F0502020204030204" pitchFamily="34" charset="0"/>
              </a:rPr>
              <a:t>farliga</a:t>
            </a:r>
            <a:r>
              <a:rPr lang="en-US" sz="2800" dirty="0">
                <a:latin typeface="Calibri" panose="020F0502020204030204" pitchFamily="34" charset="0"/>
              </a:rPr>
              <a:t> </a:t>
            </a:r>
            <a:r>
              <a:rPr lang="en-US" sz="2800" dirty="0" err="1">
                <a:latin typeface="Calibri" panose="020F0502020204030204" pitchFamily="34" charset="0"/>
              </a:rPr>
              <a:t>och</a:t>
            </a:r>
            <a:r>
              <a:rPr lang="en-US" sz="2800" dirty="0">
                <a:latin typeface="Calibri" panose="020F0502020204030204" pitchFamily="34" charset="0"/>
              </a:rPr>
              <a:t> </a:t>
            </a:r>
            <a:r>
              <a:rPr lang="en-US" sz="2800" dirty="0" err="1">
                <a:latin typeface="Calibri" panose="020F0502020204030204" pitchFamily="34" charset="0"/>
              </a:rPr>
              <a:t>ofarliga</a:t>
            </a:r>
            <a:r>
              <a:rPr lang="en-US" sz="2800" dirty="0">
                <a:latin typeface="Calibri" panose="020F0502020204030204" pitchFamily="34" charset="0"/>
              </a:rPr>
              <a:t> </a:t>
            </a:r>
            <a:r>
              <a:rPr lang="en-US" sz="2800" dirty="0" err="1">
                <a:latin typeface="Calibri" panose="020F0502020204030204" pitchFamily="34" charset="0"/>
              </a:rPr>
              <a:t>situationer</a:t>
            </a:r>
            <a:r>
              <a:rPr lang="en-US" sz="2800" dirty="0">
                <a:latin typeface="Calibri" panose="020F0502020204030204" pitchFamily="34" charset="0"/>
              </a:rPr>
              <a:t> </a:t>
            </a:r>
            <a:r>
              <a:rPr lang="en-US" sz="2800" dirty="0" err="1">
                <a:latin typeface="Calibri" panose="020F0502020204030204" pitchFamily="34" charset="0"/>
              </a:rPr>
              <a:t>då</a:t>
            </a:r>
            <a:r>
              <a:rPr lang="en-US" sz="2800" dirty="0">
                <a:latin typeface="Calibri" panose="020F0502020204030204" pitchFamily="34" charset="0"/>
              </a:rPr>
              <a:t> </a:t>
            </a:r>
            <a:r>
              <a:rPr lang="en-US" sz="2800" dirty="0" err="1">
                <a:latin typeface="Calibri" panose="020F0502020204030204" pitchFamily="34" charset="0"/>
              </a:rPr>
              <a:t>deras</a:t>
            </a:r>
            <a:r>
              <a:rPr lang="en-US" sz="2800" dirty="0">
                <a:latin typeface="Calibri" panose="020F0502020204030204" pitchFamily="34" charset="0"/>
              </a:rPr>
              <a:t> amygdala </a:t>
            </a:r>
            <a:r>
              <a:rPr lang="en-US" sz="2800" dirty="0" err="1">
                <a:latin typeface="Calibri" panose="020F0502020204030204" pitchFamily="34" charset="0"/>
              </a:rPr>
              <a:t>är</a:t>
            </a:r>
            <a:r>
              <a:rPr lang="en-US" sz="2800" dirty="0">
                <a:latin typeface="Calibri" panose="020F0502020204030204" pitchFamily="34" charset="0"/>
              </a:rPr>
              <a:t> </a:t>
            </a:r>
            <a:r>
              <a:rPr lang="en-US" sz="2800" dirty="0" err="1">
                <a:latin typeface="Calibri" panose="020F0502020204030204" pitchFamily="34" charset="0"/>
              </a:rPr>
              <a:t>överkänslig</a:t>
            </a:r>
            <a:r>
              <a:rPr lang="en-US" sz="2800" dirty="0">
                <a:latin typeface="Calibri" panose="020F0502020204030204" pitchFamily="34" charset="0"/>
              </a:rPr>
              <a:t>. De </a:t>
            </a:r>
            <a:r>
              <a:rPr lang="en-US" sz="2800" dirty="0" err="1">
                <a:latin typeface="Calibri" panose="020F0502020204030204" pitchFamily="34" charset="0"/>
              </a:rPr>
              <a:t>ser</a:t>
            </a:r>
            <a:r>
              <a:rPr lang="en-US" sz="2800" dirty="0">
                <a:latin typeface="Calibri" panose="020F0502020204030204" pitchFamily="34" charset="0"/>
              </a:rPr>
              <a:t> </a:t>
            </a:r>
            <a:r>
              <a:rPr lang="en-US" sz="2800" dirty="0" err="1">
                <a:latin typeface="Calibri" panose="020F0502020204030204" pitchFamily="34" charset="0"/>
              </a:rPr>
              <a:t>fientlighet</a:t>
            </a:r>
            <a:r>
              <a:rPr lang="en-US" sz="2800" dirty="0">
                <a:latin typeface="Calibri" panose="020F0502020204030204" pitchFamily="34" charset="0"/>
              </a:rPr>
              <a:t> </a:t>
            </a:r>
            <a:r>
              <a:rPr lang="en-US" sz="2800" dirty="0" err="1">
                <a:latin typeface="Calibri" panose="020F0502020204030204" pitchFamily="34" charset="0"/>
              </a:rPr>
              <a:t>överallt</a:t>
            </a:r>
            <a:r>
              <a:rPr lang="en-US" sz="2800" dirty="0">
                <a:latin typeface="Calibri" panose="020F0502020204030204" pitchFamily="34" charset="0"/>
              </a:rPr>
              <a:t> hos </a:t>
            </a:r>
            <a:r>
              <a:rPr lang="en-US" sz="2800" dirty="0" err="1">
                <a:latin typeface="Calibri" panose="020F0502020204030204" pitchFamily="34" charset="0"/>
              </a:rPr>
              <a:t>alla</a:t>
            </a:r>
            <a:r>
              <a:rPr lang="en-US" sz="2800" dirty="0">
                <a:latin typeface="Calibri" panose="020F0502020204030204" pitchFamily="34" charset="0"/>
              </a:rPr>
              <a:t>. </a:t>
            </a:r>
          </a:p>
          <a:p>
            <a:pPr eaLnBrk="1" hangingPunct="1"/>
            <a:r>
              <a:rPr lang="en-US" sz="2800" dirty="0" err="1">
                <a:latin typeface="Calibri" panose="020F0502020204030204" pitchFamily="34" charset="0"/>
              </a:rPr>
              <a:t>Generaliserbar</a:t>
            </a:r>
            <a:r>
              <a:rPr lang="en-US" sz="2800" dirty="0">
                <a:latin typeface="Calibri" panose="020F0502020204030204" pitchFamily="34" charset="0"/>
              </a:rPr>
              <a:t> </a:t>
            </a:r>
            <a:r>
              <a:rPr lang="en-US" sz="2800" dirty="0" err="1">
                <a:latin typeface="Calibri" panose="020F0502020204030204" pitchFamily="34" charset="0"/>
              </a:rPr>
              <a:t>kunskap</a:t>
            </a:r>
            <a:r>
              <a:rPr lang="en-US" sz="2800" dirty="0">
                <a:latin typeface="Calibri" panose="020F0502020204030204" pitchFamily="34" charset="0"/>
              </a:rPr>
              <a:t>=Hippocampus</a:t>
            </a:r>
          </a:p>
        </p:txBody>
      </p:sp>
      <p:sp>
        <p:nvSpPr>
          <p:cNvPr id="3" name="Slide Number Placeholder 2"/>
          <p:cNvSpPr>
            <a:spLocks noGrp="1"/>
          </p:cNvSpPr>
          <p:nvPr>
            <p:ph type="sldNum" sz="quarter" idx="12"/>
          </p:nvPr>
        </p:nvSpPr>
        <p:spPr/>
        <p:txBody>
          <a:bodyPr/>
          <a:lstStyle/>
          <a:p>
            <a:pPr>
              <a:defRPr/>
            </a:pPr>
            <a:fld id="{C4FFC933-57FB-491D-9981-E55DB5C09D0A}" type="slidenum">
              <a:rPr lang="en-US" smtClean="0"/>
              <a:pPr>
                <a:defRPr/>
              </a:pPr>
              <a:t>22</a:t>
            </a:fld>
            <a:endParaRPr lang="en-US"/>
          </a:p>
        </p:txBody>
      </p:sp>
      <p:pic>
        <p:nvPicPr>
          <p:cNvPr id="6" name="Bildobjekt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75234" y="6400800"/>
            <a:ext cx="1404731" cy="357809"/>
          </a:xfrm>
          <a:prstGeom prst="rect">
            <a:avLst/>
          </a:prstGeom>
        </p:spPr>
      </p:pic>
      <p:sp>
        <p:nvSpPr>
          <p:cNvPr id="2" name="Pratbubbla: oval 1"/>
          <p:cNvSpPr/>
          <p:nvPr/>
        </p:nvSpPr>
        <p:spPr>
          <a:xfrm>
            <a:off x="1" y="556591"/>
            <a:ext cx="3750364" cy="520810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i="1" dirty="0"/>
              <a:t>Det finns olika vuxna. Fler gör mig illa, några få vill hjälpa till. Men alla vuxna vill samma sak: de vill ta mina pengar eller ha sex med mig och de har hotat mig med kniv och ibland tänker jag att alla vuxna är likadana. </a:t>
            </a:r>
          </a:p>
        </p:txBody>
      </p:sp>
    </p:spTree>
    <p:extLst>
      <p:ext uri="{BB962C8B-B14F-4D97-AF65-F5344CB8AC3E}">
        <p14:creationId xmlns:p14="http://schemas.microsoft.com/office/powerpoint/2010/main" val="40967764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5" descr="trauma 5df898c1c2a1d97a"/>
          <p:cNvPicPr>
            <a:picLocks noChangeAspect="1" noChangeArrowheads="1"/>
          </p:cNvPicPr>
          <p:nvPr/>
        </p:nvPicPr>
        <p:blipFill>
          <a:blip r:embed="rId3">
            <a:extLst>
              <a:ext uri="{28A0092B-C50C-407E-A947-70E740481C1C}">
                <a14:useLocalDpi xmlns:a14="http://schemas.microsoft.com/office/drawing/2010/main" val="0"/>
              </a:ext>
            </a:extLst>
          </a:blip>
          <a:srcRect l="10144" t="7668" b="7986"/>
          <a:stretch>
            <a:fillRect/>
          </a:stretch>
        </p:blipFill>
        <p:spPr bwMode="auto">
          <a:xfrm>
            <a:off x="1524001" y="0"/>
            <a:ext cx="608529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trauma 5df898c1c2a1d97a"/>
          <p:cNvPicPr>
            <a:picLocks noChangeAspect="1" noChangeArrowheads="1"/>
          </p:cNvPicPr>
          <p:nvPr/>
        </p:nvPicPr>
        <p:blipFill rotWithShape="1">
          <a:blip r:embed="rId3">
            <a:extLst>
              <a:ext uri="{28A0092B-C50C-407E-A947-70E740481C1C}">
                <a14:useLocalDpi xmlns:a14="http://schemas.microsoft.com/office/drawing/2010/main" val="0"/>
              </a:ext>
            </a:extLst>
          </a:blip>
          <a:srcRect l="78641" t="73963" r="1579" b="1913"/>
          <a:stretch/>
        </p:blipFill>
        <p:spPr bwMode="auto">
          <a:xfrm>
            <a:off x="7609298" y="-24048"/>
            <a:ext cx="305870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6"/>
          <p:cNvSpPr txBox="1">
            <a:spLocks noChangeArrowheads="1"/>
          </p:cNvSpPr>
          <p:nvPr/>
        </p:nvSpPr>
        <p:spPr bwMode="auto">
          <a:xfrm>
            <a:off x="7608168" y="620688"/>
            <a:ext cx="3048000" cy="4175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4500"/>
              </a:lnSpc>
            </a:pPr>
            <a:r>
              <a:rPr lang="en-US" sz="2800" b="1" dirty="0">
                <a:solidFill>
                  <a:schemeClr val="bg1"/>
                </a:solidFill>
                <a:latin typeface="Calibri" panose="020F0502020204030204" pitchFamily="34" charset="0"/>
              </a:rPr>
              <a:t>Dissociation</a:t>
            </a:r>
          </a:p>
          <a:p>
            <a:pPr algn="ctr" eaLnBrk="1" hangingPunct="1">
              <a:lnSpc>
                <a:spcPts val="3000"/>
              </a:lnSpc>
            </a:pPr>
            <a:endParaRPr lang="en-US" sz="2400" i="1" dirty="0">
              <a:solidFill>
                <a:schemeClr val="bg1"/>
              </a:solidFill>
              <a:latin typeface="Calibri" panose="020F0502020204030204" pitchFamily="34" charset="0"/>
            </a:endParaRPr>
          </a:p>
          <a:p>
            <a:pPr algn="ctr" eaLnBrk="1" hangingPunct="1">
              <a:lnSpc>
                <a:spcPts val="3000"/>
              </a:lnSpc>
            </a:pPr>
            <a:r>
              <a:rPr lang="en-US" sz="2800" i="1" dirty="0" err="1">
                <a:solidFill>
                  <a:schemeClr val="bg1"/>
                </a:solidFill>
                <a:latin typeface="Calibri" panose="020F0502020204030204" pitchFamily="34" charset="0"/>
              </a:rPr>
              <a:t>mumlande</a:t>
            </a:r>
            <a:endParaRPr lang="en-US" sz="2800" i="1" dirty="0">
              <a:solidFill>
                <a:schemeClr val="bg1"/>
              </a:solidFill>
              <a:latin typeface="Calibri" panose="020F0502020204030204" pitchFamily="34" charset="0"/>
            </a:endParaRPr>
          </a:p>
          <a:p>
            <a:pPr algn="ctr" eaLnBrk="1" hangingPunct="1">
              <a:lnSpc>
                <a:spcPts val="3000"/>
              </a:lnSpc>
            </a:pPr>
            <a:r>
              <a:rPr lang="en-US" sz="2800" i="1" dirty="0" err="1">
                <a:solidFill>
                  <a:schemeClr val="bg1"/>
                </a:solidFill>
                <a:latin typeface="Calibri" panose="020F0502020204030204" pitchFamily="34" charset="0"/>
              </a:rPr>
              <a:t>undvikande</a:t>
            </a:r>
            <a:endParaRPr lang="en-US" sz="2800" i="1" dirty="0">
              <a:solidFill>
                <a:schemeClr val="bg1"/>
              </a:solidFill>
              <a:latin typeface="Calibri" panose="020F0502020204030204" pitchFamily="34" charset="0"/>
            </a:endParaRPr>
          </a:p>
          <a:p>
            <a:pPr algn="ctr" eaLnBrk="1" hangingPunct="1">
              <a:lnSpc>
                <a:spcPts val="3000"/>
              </a:lnSpc>
            </a:pPr>
            <a:r>
              <a:rPr lang="en-US" sz="2800" i="1" dirty="0" err="1">
                <a:solidFill>
                  <a:schemeClr val="bg1"/>
                </a:solidFill>
                <a:latin typeface="Calibri" panose="020F0502020204030204" pitchFamily="34" charset="0"/>
              </a:rPr>
              <a:t>blockerade</a:t>
            </a:r>
            <a:r>
              <a:rPr lang="en-US" sz="2800" i="1" dirty="0">
                <a:solidFill>
                  <a:schemeClr val="bg1"/>
                </a:solidFill>
                <a:latin typeface="Calibri" panose="020F0502020204030204" pitchFamily="34" charset="0"/>
              </a:rPr>
              <a:t> </a:t>
            </a:r>
            <a:r>
              <a:rPr lang="en-US" sz="2800" i="1" dirty="0" err="1">
                <a:solidFill>
                  <a:schemeClr val="bg1"/>
                </a:solidFill>
                <a:latin typeface="Calibri" panose="020F0502020204030204" pitchFamily="34" charset="0"/>
              </a:rPr>
              <a:t>känslor</a:t>
            </a:r>
            <a:endParaRPr lang="en-US" sz="2800" i="1" dirty="0">
              <a:solidFill>
                <a:schemeClr val="bg1"/>
              </a:solidFill>
              <a:latin typeface="Calibri" panose="020F0502020204030204" pitchFamily="34" charset="0"/>
            </a:endParaRPr>
          </a:p>
          <a:p>
            <a:pPr eaLnBrk="1" hangingPunct="1">
              <a:lnSpc>
                <a:spcPts val="3000"/>
              </a:lnSpc>
            </a:pPr>
            <a:endParaRPr lang="en-US" sz="2800" i="1" dirty="0">
              <a:solidFill>
                <a:schemeClr val="bg1"/>
              </a:solidFill>
              <a:latin typeface="Calibri" panose="020F0502020204030204" pitchFamily="34" charset="0"/>
            </a:endParaRPr>
          </a:p>
          <a:p>
            <a:pPr eaLnBrk="1" hangingPunct="1">
              <a:lnSpc>
                <a:spcPts val="4000"/>
              </a:lnSpc>
            </a:pPr>
            <a:endParaRPr lang="en-AU" sz="2800" dirty="0">
              <a:solidFill>
                <a:schemeClr val="bg1"/>
              </a:solidFill>
              <a:latin typeface="Calibri" panose="020F0502020204030204" pitchFamily="34" charset="0"/>
            </a:endParaRPr>
          </a:p>
          <a:p>
            <a:pPr eaLnBrk="1" hangingPunct="1">
              <a:lnSpc>
                <a:spcPts val="4500"/>
              </a:lnSpc>
            </a:pPr>
            <a:endParaRPr lang="en-US" sz="3200" i="1" dirty="0">
              <a:solidFill>
                <a:schemeClr val="bg1"/>
              </a:solidFill>
              <a:latin typeface="Calibri" panose="020F0502020204030204" pitchFamily="34" charset="0"/>
            </a:endParaRPr>
          </a:p>
          <a:p>
            <a:pPr eaLnBrk="1" hangingPunct="1"/>
            <a:endParaRPr lang="en-US" sz="3200" i="1" dirty="0">
              <a:solidFill>
                <a:schemeClr val="bg1"/>
              </a:solidFill>
              <a:latin typeface="Calibri" panose="020F0502020204030204" pitchFamily="34" charset="0"/>
            </a:endParaRPr>
          </a:p>
        </p:txBody>
      </p:sp>
      <p:sp>
        <p:nvSpPr>
          <p:cNvPr id="8" name="Slide Number Placeholder 3"/>
          <p:cNvSpPr>
            <a:spLocks noGrp="1"/>
          </p:cNvSpPr>
          <p:nvPr>
            <p:ph type="sldNum" sz="quarter" idx="12"/>
          </p:nvPr>
        </p:nvSpPr>
        <p:spPr>
          <a:xfrm>
            <a:off x="8328248" y="6217052"/>
            <a:ext cx="2133600" cy="476250"/>
          </a:xfrm>
        </p:spPr>
        <p:txBody>
          <a:bodyPr/>
          <a:lstStyle/>
          <a:p>
            <a:pPr>
              <a:defRPr/>
            </a:pPr>
            <a:fld id="{C4FFC933-57FB-491D-9981-E55DB5C09D0A}" type="slidenum">
              <a:rPr lang="en-US" smtClean="0"/>
              <a:pPr>
                <a:defRPr/>
              </a:pPr>
              <a:t>23</a:t>
            </a:fld>
            <a:endParaRPr lang="en-US" dirty="0"/>
          </a:p>
        </p:txBody>
      </p:sp>
      <p:sp>
        <p:nvSpPr>
          <p:cNvPr id="9" name="TextBox 8"/>
          <p:cNvSpPr txBox="1">
            <a:spLocks noChangeArrowheads="1"/>
          </p:cNvSpPr>
          <p:nvPr/>
        </p:nvSpPr>
        <p:spPr bwMode="auto">
          <a:xfrm>
            <a:off x="8111832" y="3861048"/>
            <a:ext cx="2088624" cy="2185214"/>
          </a:xfrm>
          <a:prstGeom prst="rect">
            <a:avLst/>
          </a:prstGeom>
          <a:noFill/>
          <a:ln w="9525">
            <a:noFill/>
            <a:miter lim="800000"/>
            <a:headEnd/>
            <a:tailEnd/>
          </a:ln>
        </p:spPr>
        <p:txBody>
          <a:bodyPr wrap="square">
            <a:spAutoFit/>
          </a:bodyPr>
          <a:lstStyle/>
          <a:p>
            <a:pPr>
              <a:defRPr/>
            </a:pPr>
            <a:r>
              <a:rPr lang="en-US" sz="2800" i="1" dirty="0">
                <a:solidFill>
                  <a:schemeClr val="bg1"/>
                </a:solidFill>
                <a:latin typeface="Calibri" panose="020F0502020204030204" pitchFamily="34" charset="0"/>
                <a:cs typeface="Arial" panose="020B0604020202020204" pitchFamily="34" charset="0"/>
              </a:rPr>
              <a:t>“The escape when there is no escape”</a:t>
            </a:r>
          </a:p>
          <a:p>
            <a:pPr lvl="2">
              <a:defRPr/>
            </a:pPr>
            <a:r>
              <a:rPr lang="en-US" sz="3200" dirty="0">
                <a:latin typeface="Calibri" panose="020F0502020204030204" pitchFamily="34" charset="0"/>
                <a:cs typeface="Arial" panose="020B0604020202020204" pitchFamily="34" charset="0"/>
              </a:rPr>
              <a:t>            </a:t>
            </a:r>
            <a:r>
              <a:rPr lang="en-US" dirty="0">
                <a:latin typeface="Calibri" panose="020F0502020204030204" pitchFamily="34" charset="0"/>
                <a:cs typeface="Arial" panose="020B0604020202020204" pitchFamily="34" charset="0"/>
              </a:rPr>
              <a:t>Putnam</a:t>
            </a:r>
            <a:r>
              <a:rPr lang="en-US" dirty="0">
                <a:latin typeface="Freestyle Script" panose="030804020302050B0404" pitchFamily="66" charset="0"/>
                <a:cs typeface="Arial" panose="020B0604020202020204" pitchFamily="34" charset="0"/>
              </a:rPr>
              <a:t> </a:t>
            </a:r>
          </a:p>
        </p:txBody>
      </p:sp>
      <p:pic>
        <p:nvPicPr>
          <p:cNvPr id="10" name="Bildobjekt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75234" y="6400800"/>
            <a:ext cx="1404731" cy="357809"/>
          </a:xfrm>
          <a:prstGeom prst="rect">
            <a:avLst/>
          </a:prstGeom>
        </p:spPr>
      </p:pic>
      <p:sp>
        <p:nvSpPr>
          <p:cNvPr id="2" name="Pratbubbla: oval 1"/>
          <p:cNvSpPr/>
          <p:nvPr/>
        </p:nvSpPr>
        <p:spPr>
          <a:xfrm>
            <a:off x="212037" y="3564835"/>
            <a:ext cx="3697354" cy="2652217"/>
          </a:xfrm>
          <a:prstGeom prst="wedgeEllipseCallou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i="1" dirty="0">
                <a:solidFill>
                  <a:schemeClr val="tx1"/>
                </a:solidFill>
              </a:rPr>
              <a:t>Jag tänker långsamt, ibland ingenting. Jag känner mig trött i hjärnan. Jag känner ingenting…</a:t>
            </a:r>
            <a:endParaRPr lang="sv-SE" i="1" dirty="0"/>
          </a:p>
        </p:txBody>
      </p:sp>
    </p:spTree>
    <p:extLst>
      <p:ext uri="{BB962C8B-B14F-4D97-AF65-F5344CB8AC3E}">
        <p14:creationId xmlns:p14="http://schemas.microsoft.com/office/powerpoint/2010/main" val="121905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TextBox 5"/>
          <p:cNvSpPr txBox="1">
            <a:spLocks noChangeArrowheads="1"/>
          </p:cNvSpPr>
          <p:nvPr/>
        </p:nvSpPr>
        <p:spPr bwMode="auto">
          <a:xfrm>
            <a:off x="5645426" y="615454"/>
            <a:ext cx="442622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dirty="0" err="1">
                <a:latin typeface="Calibri" panose="020F0502020204030204" pitchFamily="34" charset="0"/>
              </a:rPr>
              <a:t>Återtraumatisering</a:t>
            </a:r>
            <a:endParaRPr lang="en-US" sz="2400" dirty="0">
              <a:latin typeface="Calibri" panose="020F0502020204030204" pitchFamily="34" charset="0"/>
            </a:endParaRPr>
          </a:p>
          <a:p>
            <a:pPr eaLnBrk="1" hangingPunct="1"/>
            <a:r>
              <a:rPr lang="en-US" sz="2400" dirty="0" err="1">
                <a:latin typeface="Calibri" panose="020F0502020204030204" pitchFamily="34" charset="0"/>
              </a:rPr>
              <a:t>Flaschbacks</a:t>
            </a:r>
            <a:endParaRPr lang="en-US" sz="2400" dirty="0">
              <a:latin typeface="Calibri" panose="020F0502020204030204" pitchFamily="34" charset="0"/>
            </a:endParaRPr>
          </a:p>
          <a:p>
            <a:pPr eaLnBrk="1" hangingPunct="1"/>
            <a:endParaRPr lang="en-US" sz="2400" dirty="0">
              <a:latin typeface="Calibri" panose="020F0502020204030204" pitchFamily="34" charset="0"/>
            </a:endParaRPr>
          </a:p>
          <a:p>
            <a:pPr eaLnBrk="1" hangingPunct="1"/>
            <a:r>
              <a:rPr lang="en-US" sz="2400" dirty="0">
                <a:latin typeface="Calibri" panose="020F0502020204030204" pitchFamily="34" charset="0"/>
              </a:rPr>
              <a:t>“</a:t>
            </a:r>
            <a:r>
              <a:rPr lang="en-US" sz="2400" dirty="0" err="1">
                <a:latin typeface="Calibri" panose="020F0502020204030204" pitchFamily="34" charset="0"/>
              </a:rPr>
              <a:t>Det</a:t>
            </a:r>
            <a:r>
              <a:rPr lang="en-US" sz="2400" dirty="0">
                <a:latin typeface="Calibri" panose="020F0502020204030204" pitchFamily="34" charset="0"/>
              </a:rPr>
              <a:t> </a:t>
            </a:r>
            <a:r>
              <a:rPr lang="en-US" sz="2400" dirty="0" err="1">
                <a:latin typeface="Calibri" panose="020F0502020204030204" pitchFamily="34" charset="0"/>
              </a:rPr>
              <a:t>är</a:t>
            </a:r>
            <a:r>
              <a:rPr lang="en-US" sz="2400" dirty="0">
                <a:latin typeface="Calibri" panose="020F0502020204030204" pitchFamily="34" charset="0"/>
              </a:rPr>
              <a:t> </a:t>
            </a:r>
            <a:r>
              <a:rPr lang="en-US" sz="2400" dirty="0" err="1">
                <a:latin typeface="Calibri" panose="020F0502020204030204" pitchFamily="34" charset="0"/>
              </a:rPr>
              <a:t>inte</a:t>
            </a:r>
            <a:r>
              <a:rPr lang="en-US" sz="2400" dirty="0">
                <a:latin typeface="Calibri" panose="020F0502020204030204" pitchFamily="34" charset="0"/>
              </a:rPr>
              <a:t> </a:t>
            </a:r>
            <a:r>
              <a:rPr lang="en-US" sz="2400" dirty="0" err="1">
                <a:latin typeface="Calibri" panose="020F0502020204030204" pitchFamily="34" charset="0"/>
              </a:rPr>
              <a:t>som</a:t>
            </a:r>
            <a:r>
              <a:rPr lang="en-US" sz="2400" dirty="0">
                <a:latin typeface="Calibri" panose="020F0502020204030204" pitchFamily="34" charset="0"/>
              </a:rPr>
              <a:t> om </a:t>
            </a:r>
            <a:r>
              <a:rPr lang="en-US" sz="2400" dirty="0" err="1">
                <a:latin typeface="Calibri" panose="020F0502020204030204" pitchFamily="34" charset="0"/>
              </a:rPr>
              <a:t>att</a:t>
            </a:r>
            <a:r>
              <a:rPr lang="en-US" sz="2400" dirty="0">
                <a:latin typeface="Calibri" panose="020F0502020204030204" pitchFamily="34" charset="0"/>
              </a:rPr>
              <a:t> de </a:t>
            </a:r>
            <a:r>
              <a:rPr lang="en-US" sz="2400" dirty="0" err="1">
                <a:latin typeface="Calibri" panose="020F0502020204030204" pitchFamily="34" charset="0"/>
              </a:rPr>
              <a:t>låtsas</a:t>
            </a:r>
            <a:r>
              <a:rPr lang="en-US" sz="2400" dirty="0">
                <a:latin typeface="Calibri" panose="020F0502020204030204" pitchFamily="34" charset="0"/>
              </a:rPr>
              <a:t> </a:t>
            </a:r>
            <a:r>
              <a:rPr lang="en-US" sz="2400" dirty="0" err="1">
                <a:latin typeface="Calibri" panose="020F0502020204030204" pitchFamily="34" charset="0"/>
              </a:rPr>
              <a:t>vara</a:t>
            </a:r>
            <a:r>
              <a:rPr lang="en-US" sz="2400" dirty="0">
                <a:latin typeface="Calibri" panose="020F0502020204030204" pitchFamily="34" charset="0"/>
              </a:rPr>
              <a:t> </a:t>
            </a:r>
            <a:r>
              <a:rPr lang="en-US" sz="2400" dirty="0" err="1">
                <a:latin typeface="Calibri" panose="020F0502020204030204" pitchFamily="34" charset="0"/>
              </a:rPr>
              <a:t>tillbaka</a:t>
            </a:r>
            <a:r>
              <a:rPr lang="en-US" sz="2400" dirty="0">
                <a:latin typeface="Calibri" panose="020F0502020204030204" pitchFamily="34" charset="0"/>
              </a:rPr>
              <a:t>, de </a:t>
            </a:r>
            <a:r>
              <a:rPr lang="en-US" sz="2400" u="sng" dirty="0" err="1">
                <a:latin typeface="Calibri" panose="020F0502020204030204" pitchFamily="34" charset="0"/>
              </a:rPr>
              <a:t>är</a:t>
            </a:r>
            <a:r>
              <a:rPr lang="en-US" sz="2400" dirty="0">
                <a:latin typeface="Calibri" panose="020F0502020204030204" pitchFamily="34" charset="0"/>
              </a:rPr>
              <a:t> </a:t>
            </a:r>
            <a:r>
              <a:rPr lang="en-US" sz="2400" dirty="0" err="1">
                <a:latin typeface="Calibri" panose="020F0502020204030204" pitchFamily="34" charset="0"/>
              </a:rPr>
              <a:t>tillbaka</a:t>
            </a:r>
            <a:r>
              <a:rPr lang="en-US" sz="2400" dirty="0">
                <a:latin typeface="Calibri" panose="020F0502020204030204" pitchFamily="34" charset="0"/>
              </a:rPr>
              <a:t>”</a:t>
            </a:r>
          </a:p>
        </p:txBody>
      </p:sp>
      <p:sp>
        <p:nvSpPr>
          <p:cNvPr id="3" name="Slide Number Placeholder 2"/>
          <p:cNvSpPr>
            <a:spLocks noGrp="1"/>
          </p:cNvSpPr>
          <p:nvPr>
            <p:ph type="sldNum" sz="quarter" idx="12"/>
          </p:nvPr>
        </p:nvSpPr>
        <p:spPr/>
        <p:txBody>
          <a:bodyPr/>
          <a:lstStyle/>
          <a:p>
            <a:pPr>
              <a:defRPr/>
            </a:pPr>
            <a:fld id="{C4FFC933-57FB-491D-9981-E55DB5C09D0A}" type="slidenum">
              <a:rPr lang="en-US" smtClean="0"/>
              <a:pPr>
                <a:defRPr/>
              </a:pPr>
              <a:t>24</a:t>
            </a:fld>
            <a:endParaRPr lang="en-US"/>
          </a:p>
        </p:txBody>
      </p:sp>
      <p:pic>
        <p:nvPicPr>
          <p:cNvPr id="254978" name="Picture 2" descr="http://fc05.deviantart.net/fs42/f/2009/060/3/9/le_moribond__by_india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838" y="615454"/>
            <a:ext cx="4185755" cy="489654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Bildobjekt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75234" y="6400800"/>
            <a:ext cx="1404731" cy="357809"/>
          </a:xfrm>
          <a:prstGeom prst="rect">
            <a:avLst/>
          </a:prstGeom>
        </p:spPr>
      </p:pic>
      <p:sp>
        <p:nvSpPr>
          <p:cNvPr id="2" name="Pratbubbla: oval 1"/>
          <p:cNvSpPr/>
          <p:nvPr/>
        </p:nvSpPr>
        <p:spPr>
          <a:xfrm>
            <a:off x="6387548" y="2782957"/>
            <a:ext cx="3803373" cy="3617843"/>
          </a:xfrm>
          <a:prstGeom prst="wedgeEllipseCallou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i="1" dirty="0">
                <a:solidFill>
                  <a:schemeClr val="tx1"/>
                </a:solidFill>
              </a:rPr>
              <a:t>Om det finns någon med mig när jag är arg, då vill jag bråka med dem och jag tappar kontroll och jag vet inte vad jag ska göra</a:t>
            </a:r>
          </a:p>
        </p:txBody>
      </p:sp>
    </p:spTree>
    <p:extLst>
      <p:ext uri="{BB962C8B-B14F-4D97-AF65-F5344CB8AC3E}">
        <p14:creationId xmlns:p14="http://schemas.microsoft.com/office/powerpoint/2010/main" val="988866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roma youth adult wary.jpg"/>
          <p:cNvPicPr>
            <a:picLocks noGrp="1" noChangeAspect="1"/>
          </p:cNvPicPr>
          <p:nvPr>
            <p:ph idx="4294967295"/>
          </p:nvPr>
        </p:nvPicPr>
        <p:blipFill>
          <a:blip r:embed="rId2">
            <a:extLst>
              <a:ext uri="{28A0092B-C50C-407E-A947-70E740481C1C}">
                <a14:useLocalDpi xmlns:a14="http://schemas.microsoft.com/office/drawing/2010/main" val="0"/>
              </a:ext>
            </a:extLst>
          </a:blip>
          <a:srcRect t="3333" r="10583"/>
          <a:stretch>
            <a:fillRect/>
          </a:stretch>
        </p:blipFill>
        <p:spPr bwMode="auto">
          <a:xfrm>
            <a:off x="0" y="0"/>
            <a:ext cx="9091613" cy="729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0" y="-145774"/>
            <a:ext cx="3154017" cy="4801314"/>
          </a:xfrm>
          <a:prstGeom prst="rect">
            <a:avLst/>
          </a:prstGeom>
          <a:noFill/>
        </p:spPr>
        <p:txBody>
          <a:bodyPr wrap="square" rtlCol="0">
            <a:spAutoFit/>
          </a:bodyPr>
          <a:lstStyle/>
          <a:p>
            <a:r>
              <a:rPr lang="en-AU" sz="3200" dirty="0" err="1">
                <a:solidFill>
                  <a:schemeClr val="bg1"/>
                </a:solidFill>
              </a:rPr>
              <a:t>Traumatiserade</a:t>
            </a:r>
            <a:r>
              <a:rPr lang="en-AU" sz="3200" dirty="0">
                <a:solidFill>
                  <a:schemeClr val="bg1"/>
                </a:solidFill>
              </a:rPr>
              <a:t> barn </a:t>
            </a:r>
            <a:r>
              <a:rPr lang="en-AU" sz="3200" dirty="0" err="1">
                <a:solidFill>
                  <a:schemeClr val="bg1"/>
                </a:solidFill>
              </a:rPr>
              <a:t>är</a:t>
            </a:r>
            <a:r>
              <a:rPr lang="en-AU" sz="3200" dirty="0">
                <a:solidFill>
                  <a:schemeClr val="bg1"/>
                </a:solidFill>
              </a:rPr>
              <a:t> </a:t>
            </a:r>
            <a:r>
              <a:rPr lang="en-AU" sz="3200" dirty="0" err="1">
                <a:solidFill>
                  <a:schemeClr val="bg1"/>
                </a:solidFill>
              </a:rPr>
              <a:t>alltid</a:t>
            </a:r>
            <a:r>
              <a:rPr lang="en-AU" sz="3200" dirty="0">
                <a:solidFill>
                  <a:schemeClr val="bg1"/>
                </a:solidFill>
              </a:rPr>
              <a:t> </a:t>
            </a:r>
            <a:r>
              <a:rPr lang="en-AU" sz="3200" dirty="0" err="1">
                <a:solidFill>
                  <a:schemeClr val="bg1"/>
                </a:solidFill>
              </a:rPr>
              <a:t>rädda</a:t>
            </a:r>
            <a:r>
              <a:rPr lang="en-AU" sz="3200" dirty="0">
                <a:solidFill>
                  <a:schemeClr val="bg1"/>
                </a:solidFill>
              </a:rPr>
              <a:t>, de </a:t>
            </a:r>
            <a:r>
              <a:rPr lang="en-AU" sz="3200" dirty="0" err="1">
                <a:solidFill>
                  <a:schemeClr val="bg1"/>
                </a:solidFill>
              </a:rPr>
              <a:t>är</a:t>
            </a:r>
            <a:r>
              <a:rPr lang="en-AU" sz="3200" dirty="0">
                <a:solidFill>
                  <a:schemeClr val="bg1"/>
                </a:solidFill>
              </a:rPr>
              <a:t> </a:t>
            </a:r>
            <a:r>
              <a:rPr lang="en-AU" sz="3200" dirty="0" err="1">
                <a:solidFill>
                  <a:schemeClr val="bg1"/>
                </a:solidFill>
              </a:rPr>
              <a:t>alltid</a:t>
            </a:r>
            <a:r>
              <a:rPr lang="en-AU" sz="3200" dirty="0">
                <a:solidFill>
                  <a:schemeClr val="bg1"/>
                </a:solidFill>
              </a:rPr>
              <a:t> </a:t>
            </a:r>
            <a:r>
              <a:rPr lang="en-AU" sz="3200" dirty="0" err="1">
                <a:solidFill>
                  <a:schemeClr val="bg1"/>
                </a:solidFill>
              </a:rPr>
              <a:t>beredda</a:t>
            </a:r>
            <a:r>
              <a:rPr lang="en-AU" sz="3200" dirty="0">
                <a:solidFill>
                  <a:schemeClr val="bg1"/>
                </a:solidFill>
              </a:rPr>
              <a:t> </a:t>
            </a:r>
            <a:r>
              <a:rPr lang="en-AU" sz="3200" dirty="0" err="1">
                <a:solidFill>
                  <a:schemeClr val="bg1"/>
                </a:solidFill>
              </a:rPr>
              <a:t>på</a:t>
            </a:r>
            <a:r>
              <a:rPr lang="en-AU" sz="3200" dirty="0">
                <a:solidFill>
                  <a:schemeClr val="bg1"/>
                </a:solidFill>
              </a:rPr>
              <a:t> </a:t>
            </a:r>
            <a:r>
              <a:rPr lang="en-AU" sz="3200" dirty="0" err="1">
                <a:solidFill>
                  <a:schemeClr val="bg1"/>
                </a:solidFill>
              </a:rPr>
              <a:t>fara</a:t>
            </a:r>
            <a:r>
              <a:rPr lang="en-AU" sz="3200" dirty="0">
                <a:solidFill>
                  <a:schemeClr val="bg1"/>
                </a:solidFill>
              </a:rPr>
              <a:t>. Den </a:t>
            </a:r>
            <a:r>
              <a:rPr lang="en-AU" sz="3200" dirty="0" err="1">
                <a:solidFill>
                  <a:schemeClr val="bg1"/>
                </a:solidFill>
              </a:rPr>
              <a:t>förväntade</a:t>
            </a:r>
            <a:r>
              <a:rPr lang="en-AU" sz="3200" dirty="0">
                <a:solidFill>
                  <a:schemeClr val="bg1"/>
                </a:solidFill>
              </a:rPr>
              <a:t> </a:t>
            </a:r>
            <a:r>
              <a:rPr lang="en-AU" sz="3200" dirty="0" err="1">
                <a:solidFill>
                  <a:schemeClr val="bg1"/>
                </a:solidFill>
              </a:rPr>
              <a:t>faran</a:t>
            </a:r>
            <a:r>
              <a:rPr lang="en-AU" sz="3200" dirty="0">
                <a:solidFill>
                  <a:schemeClr val="bg1"/>
                </a:solidFill>
              </a:rPr>
              <a:t> </a:t>
            </a:r>
            <a:r>
              <a:rPr lang="en-AU" sz="3200" dirty="0" err="1">
                <a:solidFill>
                  <a:schemeClr val="bg1"/>
                </a:solidFill>
              </a:rPr>
              <a:t>är</a:t>
            </a:r>
            <a:r>
              <a:rPr lang="en-AU" sz="3200" dirty="0">
                <a:solidFill>
                  <a:schemeClr val="bg1"/>
                </a:solidFill>
              </a:rPr>
              <a:t> </a:t>
            </a:r>
            <a:r>
              <a:rPr lang="en-AU" sz="3200" dirty="0" err="1">
                <a:solidFill>
                  <a:schemeClr val="bg1"/>
                </a:solidFill>
              </a:rPr>
              <a:t>ibland</a:t>
            </a:r>
            <a:r>
              <a:rPr lang="en-AU" sz="3200" dirty="0">
                <a:solidFill>
                  <a:schemeClr val="bg1"/>
                </a:solidFill>
              </a:rPr>
              <a:t> </a:t>
            </a:r>
            <a:r>
              <a:rPr lang="en-AU" sz="3200" dirty="0" err="1">
                <a:solidFill>
                  <a:schemeClr val="bg1"/>
                </a:solidFill>
              </a:rPr>
              <a:t>ofta</a:t>
            </a:r>
            <a:r>
              <a:rPr lang="en-AU" sz="3200" dirty="0">
                <a:solidFill>
                  <a:schemeClr val="bg1"/>
                </a:solidFill>
              </a:rPr>
              <a:t> </a:t>
            </a:r>
            <a:r>
              <a:rPr lang="en-AU" sz="3200" dirty="0" err="1">
                <a:solidFill>
                  <a:schemeClr val="bg1"/>
                </a:solidFill>
              </a:rPr>
              <a:t>svårare</a:t>
            </a:r>
            <a:r>
              <a:rPr lang="en-AU" sz="3200" dirty="0">
                <a:solidFill>
                  <a:schemeClr val="bg1"/>
                </a:solidFill>
              </a:rPr>
              <a:t> </a:t>
            </a:r>
            <a:r>
              <a:rPr lang="en-AU" sz="3200" dirty="0" err="1">
                <a:solidFill>
                  <a:schemeClr val="bg1"/>
                </a:solidFill>
              </a:rPr>
              <a:t>att</a:t>
            </a:r>
            <a:r>
              <a:rPr lang="en-AU" sz="3200" dirty="0">
                <a:solidFill>
                  <a:schemeClr val="bg1"/>
                </a:solidFill>
              </a:rPr>
              <a:t> </a:t>
            </a:r>
            <a:r>
              <a:rPr lang="en-AU" sz="3200" dirty="0" err="1">
                <a:solidFill>
                  <a:schemeClr val="bg1"/>
                </a:solidFill>
              </a:rPr>
              <a:t>härda</a:t>
            </a:r>
            <a:r>
              <a:rPr lang="en-AU" sz="3200" dirty="0">
                <a:solidFill>
                  <a:schemeClr val="bg1"/>
                </a:solidFill>
              </a:rPr>
              <a:t> </a:t>
            </a:r>
            <a:r>
              <a:rPr lang="en-AU" sz="3200" dirty="0" err="1">
                <a:solidFill>
                  <a:schemeClr val="bg1"/>
                </a:solidFill>
              </a:rPr>
              <a:t>än</a:t>
            </a:r>
            <a:r>
              <a:rPr lang="en-AU" sz="3200" dirty="0">
                <a:solidFill>
                  <a:schemeClr val="bg1"/>
                </a:solidFill>
              </a:rPr>
              <a:t> den </a:t>
            </a:r>
            <a:r>
              <a:rPr lang="en-AU" sz="3200" dirty="0" err="1">
                <a:solidFill>
                  <a:schemeClr val="bg1"/>
                </a:solidFill>
              </a:rPr>
              <a:t>verkliga</a:t>
            </a:r>
            <a:r>
              <a:rPr lang="en-AU" sz="3200" dirty="0">
                <a:solidFill>
                  <a:schemeClr val="bg1"/>
                </a:solidFill>
              </a:rPr>
              <a:t>.</a:t>
            </a:r>
          </a:p>
          <a:p>
            <a:r>
              <a:rPr lang="en-AU" dirty="0">
                <a:solidFill>
                  <a:schemeClr val="bg1"/>
                </a:solidFill>
              </a:rPr>
              <a:t>Bruce Perry</a:t>
            </a:r>
          </a:p>
        </p:txBody>
      </p:sp>
      <p:pic>
        <p:nvPicPr>
          <p:cNvPr id="6" name="Bildobjekt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5234" y="6400800"/>
            <a:ext cx="1404731" cy="357809"/>
          </a:xfrm>
          <a:prstGeom prst="rect">
            <a:avLst/>
          </a:prstGeom>
        </p:spPr>
      </p:pic>
      <p:sp>
        <p:nvSpPr>
          <p:cNvPr id="2" name="Pratbubbla: oval 1"/>
          <p:cNvSpPr/>
          <p:nvPr/>
        </p:nvSpPr>
        <p:spPr>
          <a:xfrm>
            <a:off x="7341704" y="253448"/>
            <a:ext cx="3233530" cy="5950226"/>
          </a:xfrm>
          <a:prstGeom prst="wedgeEllipseCallou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i="1" dirty="0">
                <a:solidFill>
                  <a:schemeClr val="tx1"/>
                </a:solidFill>
              </a:rPr>
              <a:t>Jag känner mig skyldig hela tiden, jag känner mig rädd när jag ska somna. Jag ser hur polisen följer efter mig, jag är rädd för polis därför att jag vet att jag är skyldig. Och alltid när jag går jag lämnar mitt fönster öppet så att jag kan springa ut om någon kommer. Jag vet att en gång kommer polisen att ta mig, jag vet, jag är rädd mycket</a:t>
            </a:r>
          </a:p>
        </p:txBody>
      </p:sp>
    </p:spTree>
    <p:extLst>
      <p:ext uri="{BB962C8B-B14F-4D97-AF65-F5344CB8AC3E}">
        <p14:creationId xmlns:p14="http://schemas.microsoft.com/office/powerpoint/2010/main" val="25984595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ep__Edvard_Munch___The_Scream_Oil_Painting__Art_Prints"/>
          <p:cNvPicPr>
            <a:picLocks noChangeAspect="1" noChangeArrowheads="1"/>
          </p:cNvPicPr>
          <p:nvPr/>
        </p:nvPicPr>
        <p:blipFill rotWithShape="1">
          <a:blip r:embed="rId3" cstate="print">
            <a:lum bright="70000" contrast="-70000"/>
          </a:blip>
          <a:srcRect/>
          <a:stretch/>
        </p:blipFill>
        <p:spPr bwMode="auto">
          <a:xfrm>
            <a:off x="611353" y="484632"/>
            <a:ext cx="4873293" cy="5733287"/>
          </a:xfrm>
          <a:prstGeom prst="rect">
            <a:avLst/>
          </a:prstGeom>
        </p:spPr>
      </p:pic>
      <p:pic>
        <p:nvPicPr>
          <p:cNvPr id="4" name="Bildobjekt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75234" y="6400800"/>
            <a:ext cx="1404731" cy="357809"/>
          </a:xfrm>
          <a:prstGeom prst="rect">
            <a:avLst/>
          </a:prstGeom>
        </p:spPr>
      </p:pic>
      <p:sp>
        <p:nvSpPr>
          <p:cNvPr id="47107" name="Text Box 4"/>
          <p:cNvSpPr txBox="1">
            <a:spLocks noChangeArrowheads="1"/>
          </p:cNvSpPr>
          <p:nvPr/>
        </p:nvSpPr>
        <p:spPr bwMode="auto">
          <a:xfrm>
            <a:off x="6391903" y="1205948"/>
            <a:ext cx="5235490" cy="4688825"/>
          </a:xfrm>
          <a:prstGeom prst="rect">
            <a:avLst/>
          </a:prstGeom>
        </p:spPr>
        <p:txBody>
          <a:bodyPr vert="horz" lIns="91440" tIns="45720" rIns="91440" bIns="45720" rtlCol="0">
            <a:normAutofit/>
          </a:bodyPr>
          <a:lstStyle/>
          <a:p>
            <a:pPr>
              <a:lnSpc>
                <a:spcPct val="90000"/>
              </a:lnSpc>
              <a:defRPr/>
            </a:pPr>
            <a:r>
              <a:rPr lang="en-US" sz="3200" dirty="0">
                <a:solidFill>
                  <a:srgbClr val="007222"/>
                </a:solidFill>
              </a:rPr>
              <a:t>Trauma Recycled </a:t>
            </a:r>
          </a:p>
          <a:p>
            <a:pPr>
              <a:lnSpc>
                <a:spcPct val="90000"/>
              </a:lnSpc>
              <a:defRPr/>
            </a:pPr>
            <a:endParaRPr lang="en-US" sz="3200" dirty="0"/>
          </a:p>
          <a:p>
            <a:pPr>
              <a:lnSpc>
                <a:spcPct val="90000"/>
              </a:lnSpc>
              <a:defRPr/>
            </a:pPr>
            <a:r>
              <a:rPr lang="en-US" sz="3200" dirty="0"/>
              <a:t>Trauma </a:t>
            </a:r>
            <a:r>
              <a:rPr lang="en-US" sz="3200" dirty="0" err="1"/>
              <a:t>innefattar</a:t>
            </a:r>
            <a:r>
              <a:rPr lang="en-US" sz="3200" dirty="0"/>
              <a:t> </a:t>
            </a:r>
            <a:r>
              <a:rPr lang="en-US" sz="3200" dirty="0" err="1"/>
              <a:t>det</a:t>
            </a:r>
            <a:r>
              <a:rPr lang="en-US" sz="3200" dirty="0"/>
              <a:t> </a:t>
            </a:r>
            <a:r>
              <a:rPr lang="en-US" sz="3200" dirty="0" err="1"/>
              <a:t>repetitiva</a:t>
            </a:r>
            <a:r>
              <a:rPr lang="en-US" sz="3200" dirty="0"/>
              <a:t>, </a:t>
            </a:r>
            <a:r>
              <a:rPr lang="en-US" sz="3200" dirty="0" err="1"/>
              <a:t>oavsiktliga</a:t>
            </a:r>
            <a:endParaRPr lang="en-US" sz="3200" dirty="0"/>
          </a:p>
          <a:p>
            <a:pPr>
              <a:lnSpc>
                <a:spcPct val="90000"/>
              </a:lnSpc>
              <a:defRPr/>
            </a:pPr>
            <a:r>
              <a:rPr lang="en-US" sz="3200" dirty="0" err="1"/>
              <a:t>triggandet</a:t>
            </a:r>
            <a:r>
              <a:rPr lang="en-US" sz="3200" dirty="0"/>
              <a:t> </a:t>
            </a:r>
            <a:r>
              <a:rPr lang="en-US" sz="3200" dirty="0" err="1"/>
              <a:t>av</a:t>
            </a:r>
            <a:r>
              <a:rPr lang="en-US" sz="3200" dirty="0"/>
              <a:t> </a:t>
            </a:r>
            <a:r>
              <a:rPr lang="en-US" sz="3200"/>
              <a:t>stressreaktioner </a:t>
            </a:r>
            <a:r>
              <a:rPr lang="en-US" sz="3200" dirty="0"/>
              <a:t>med </a:t>
            </a:r>
            <a:r>
              <a:rPr lang="en-US" sz="3200" dirty="0" err="1"/>
              <a:t>känslor</a:t>
            </a:r>
            <a:r>
              <a:rPr lang="en-US" sz="3200" dirty="0"/>
              <a:t> </a:t>
            </a:r>
            <a:r>
              <a:rPr lang="en-US" sz="3200" dirty="0" err="1"/>
              <a:t>av</a:t>
            </a:r>
            <a:r>
              <a:rPr lang="en-US" sz="3200" dirty="0"/>
              <a:t> </a:t>
            </a:r>
            <a:r>
              <a:rPr lang="en-US" sz="3200" dirty="0" err="1"/>
              <a:t>skräck</a:t>
            </a:r>
            <a:r>
              <a:rPr lang="en-US" sz="3200" dirty="0"/>
              <a:t>, hat, </a:t>
            </a:r>
            <a:r>
              <a:rPr lang="en-US" sz="3200" dirty="0" err="1"/>
              <a:t>skam</a:t>
            </a:r>
            <a:r>
              <a:rPr lang="en-US" sz="3200" dirty="0"/>
              <a:t> </a:t>
            </a:r>
            <a:r>
              <a:rPr lang="en-US" sz="3200" dirty="0" err="1"/>
              <a:t>och</a:t>
            </a:r>
            <a:r>
              <a:rPr lang="en-US" sz="3200" dirty="0"/>
              <a:t> </a:t>
            </a:r>
            <a:r>
              <a:rPr lang="en-US" sz="3200" dirty="0" err="1"/>
              <a:t>hjälplöshet</a:t>
            </a:r>
            <a:endParaRPr lang="en-US" sz="3200" dirty="0"/>
          </a:p>
        </p:txBody>
      </p:sp>
      <p:sp>
        <p:nvSpPr>
          <p:cNvPr id="5" name="Rektangel 4"/>
          <p:cNvSpPr/>
          <p:nvPr/>
        </p:nvSpPr>
        <p:spPr>
          <a:xfrm>
            <a:off x="967409" y="993914"/>
            <a:ext cx="3949148" cy="3139321"/>
          </a:xfrm>
          <a:prstGeom prst="rect">
            <a:avLst/>
          </a:prstGeom>
        </p:spPr>
        <p:txBody>
          <a:bodyPr wrap="square">
            <a:spAutoFit/>
          </a:bodyPr>
          <a:lstStyle/>
          <a:p>
            <a:r>
              <a:rPr lang="sv-SE" i="1" dirty="0">
                <a:latin typeface="Verdana" panose="020B0604030504040204" pitchFamily="34" charset="0"/>
                <a:ea typeface="Times New Roman" panose="02020603050405020304" pitchFamily="18" charset="0"/>
                <a:cs typeface="Times New Roman" panose="02020603050405020304" pitchFamily="18" charset="0"/>
              </a:rPr>
              <a:t>”Nu kan jag inte sova. Varje natt har jag svårt att somna. Jag tänker hur de vill komma och döda mig och att polisen är bakom mig och vill döda mig eller att någon vill kasta mig från högsta plats. Jag är rädd och jag darrar över hela min kropp. Jag vaknar mitt på natten, skriker och känner hur hela kroppen skakar” </a:t>
            </a:r>
            <a:endParaRPr lang="sv-SE" i="1" dirty="0"/>
          </a:p>
        </p:txBody>
      </p:sp>
    </p:spTree>
    <p:extLst>
      <p:ext uri="{BB962C8B-B14F-4D97-AF65-F5344CB8AC3E}">
        <p14:creationId xmlns:p14="http://schemas.microsoft.com/office/powerpoint/2010/main" val="21516528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TextBox 2"/>
          <p:cNvSpPr txBox="1">
            <a:spLocks noChangeArrowheads="1"/>
          </p:cNvSpPr>
          <p:nvPr/>
        </p:nvSpPr>
        <p:spPr bwMode="auto">
          <a:xfrm>
            <a:off x="3942475" y="5733256"/>
            <a:ext cx="43204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dirty="0">
                <a:latin typeface="Calibri" panose="020F0502020204030204" pitchFamily="34" charset="0"/>
              </a:rPr>
              <a:t>Stress </a:t>
            </a:r>
            <a:r>
              <a:rPr lang="en-US" sz="4000" dirty="0" err="1">
                <a:latin typeface="Calibri" panose="020F0502020204030204" pitchFamily="34" charset="0"/>
              </a:rPr>
              <a:t>och</a:t>
            </a:r>
            <a:r>
              <a:rPr lang="en-US" sz="4000" dirty="0">
                <a:latin typeface="Calibri" panose="020F0502020204030204" pitchFamily="34" charset="0"/>
              </a:rPr>
              <a:t> </a:t>
            </a:r>
            <a:r>
              <a:rPr lang="en-US" sz="4000" dirty="0" err="1">
                <a:latin typeface="Calibri" panose="020F0502020204030204" pitchFamily="34" charset="0"/>
              </a:rPr>
              <a:t>Minne</a:t>
            </a:r>
            <a:endParaRPr lang="en-US" sz="4000" dirty="0">
              <a:latin typeface="Calibri" panose="020F0502020204030204" pitchFamily="34" charset="0"/>
            </a:endParaRPr>
          </a:p>
        </p:txBody>
      </p:sp>
      <p:sp>
        <p:nvSpPr>
          <p:cNvPr id="3" name="Slide Number Placeholder 2"/>
          <p:cNvSpPr>
            <a:spLocks noGrp="1"/>
          </p:cNvSpPr>
          <p:nvPr>
            <p:ph type="sldNum" sz="quarter" idx="12"/>
          </p:nvPr>
        </p:nvSpPr>
        <p:spPr/>
        <p:txBody>
          <a:bodyPr/>
          <a:lstStyle/>
          <a:p>
            <a:pPr>
              <a:defRPr/>
            </a:pPr>
            <a:fld id="{8101B99C-2DCA-4CA6-A739-1AC2B23BCF25}" type="slidenum">
              <a:rPr lang="en-US" smtClean="0"/>
              <a:pPr>
                <a:defRPr/>
              </a:pPr>
              <a:t>27</a:t>
            </a:fld>
            <a:endParaRPr lang="en-US"/>
          </a:p>
        </p:txBody>
      </p:sp>
      <p:pic>
        <p:nvPicPr>
          <p:cNvPr id="5" name="Picture 4" descr="http://beta.images.theglobeandmail.com/792/life/parenting/article4472195.ece/ALTERNATES/w620/te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7568" y="692696"/>
            <a:ext cx="7790294" cy="437261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Bildobjekt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5234" y="6400800"/>
            <a:ext cx="1404731" cy="357809"/>
          </a:xfrm>
          <a:prstGeom prst="rect">
            <a:avLst/>
          </a:prstGeom>
        </p:spPr>
      </p:pic>
    </p:spTree>
    <p:extLst>
      <p:ext uri="{BB962C8B-B14F-4D97-AF65-F5344CB8AC3E}">
        <p14:creationId xmlns:p14="http://schemas.microsoft.com/office/powerpoint/2010/main" val="30293300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050" name="Picture 2" descr="http://www.isdforhire.com/demo1/images/arousal%20chart.jpg"/>
          <p:cNvPicPr>
            <a:picLocks noChangeAspect="1" noChangeArrowheads="1"/>
          </p:cNvPicPr>
          <p:nvPr/>
        </p:nvPicPr>
        <p:blipFill rotWithShape="1">
          <a:blip r:embed="rId2">
            <a:extLst>
              <a:ext uri="{28A0092B-C50C-407E-A947-70E740481C1C}">
                <a14:useLocalDpi xmlns:a14="http://schemas.microsoft.com/office/drawing/2010/main" val="0"/>
              </a:ext>
            </a:extLst>
          </a:blip>
          <a:srcRect l="8906" t="7857" r="3051" b="20870"/>
          <a:stretch/>
        </p:blipFill>
        <p:spPr bwMode="auto">
          <a:xfrm>
            <a:off x="3421687" y="977356"/>
            <a:ext cx="5688632" cy="331911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12"/>
          <p:cNvSpPr txBox="1">
            <a:spLocks noChangeArrowheads="1"/>
          </p:cNvSpPr>
          <p:nvPr/>
        </p:nvSpPr>
        <p:spPr bwMode="auto">
          <a:xfrm>
            <a:off x="1524000" y="81578"/>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AU" sz="4000" dirty="0">
                <a:solidFill>
                  <a:srgbClr val="007222"/>
                </a:solidFill>
                <a:latin typeface="Calibri" panose="020F0502020204030204" pitchFamily="34" charset="0"/>
              </a:rPr>
              <a:t>Stress </a:t>
            </a:r>
            <a:r>
              <a:rPr lang="en-AU" sz="4000" dirty="0" err="1">
                <a:solidFill>
                  <a:srgbClr val="007222"/>
                </a:solidFill>
                <a:latin typeface="Calibri" panose="020F0502020204030204" pitchFamily="34" charset="0"/>
              </a:rPr>
              <a:t>och</a:t>
            </a:r>
            <a:r>
              <a:rPr lang="en-AU" sz="4000" dirty="0">
                <a:solidFill>
                  <a:srgbClr val="007222"/>
                </a:solidFill>
                <a:latin typeface="Calibri" panose="020F0502020204030204" pitchFamily="34" charset="0"/>
              </a:rPr>
              <a:t> Explicit </a:t>
            </a:r>
            <a:r>
              <a:rPr lang="en-AU" sz="4000" dirty="0" err="1">
                <a:solidFill>
                  <a:srgbClr val="007222"/>
                </a:solidFill>
                <a:latin typeface="Calibri" panose="020F0502020204030204" pitchFamily="34" charset="0"/>
              </a:rPr>
              <a:t>Minne</a:t>
            </a:r>
            <a:endParaRPr lang="en-AU" sz="4000" dirty="0">
              <a:solidFill>
                <a:srgbClr val="007222"/>
              </a:solidFill>
              <a:latin typeface="Calibri" panose="020F0502020204030204" pitchFamily="34" charset="0"/>
            </a:endParaRPr>
          </a:p>
        </p:txBody>
      </p:sp>
      <p:sp>
        <p:nvSpPr>
          <p:cNvPr id="4" name="TextBox 5"/>
          <p:cNvSpPr txBox="1">
            <a:spLocks noChangeArrowheads="1"/>
          </p:cNvSpPr>
          <p:nvPr/>
        </p:nvSpPr>
        <p:spPr bwMode="auto">
          <a:xfrm>
            <a:off x="1703512" y="2636913"/>
            <a:ext cx="152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AU" sz="2400" dirty="0"/>
              <a:t>Level of </a:t>
            </a:r>
          </a:p>
          <a:p>
            <a:pPr algn="ctr" eaLnBrk="1" hangingPunct="1"/>
            <a:r>
              <a:rPr lang="en-AU" sz="2400" dirty="0"/>
              <a:t>Recall</a:t>
            </a:r>
          </a:p>
        </p:txBody>
      </p:sp>
      <p:sp>
        <p:nvSpPr>
          <p:cNvPr id="5" name="TextBox 7"/>
          <p:cNvSpPr txBox="1">
            <a:spLocks noChangeArrowheads="1"/>
          </p:cNvSpPr>
          <p:nvPr/>
        </p:nvSpPr>
        <p:spPr bwMode="auto">
          <a:xfrm>
            <a:off x="1883532" y="5013177"/>
            <a:ext cx="8424936"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Wingdings" pitchFamily="2" charset="2"/>
              <a:buNone/>
            </a:pPr>
            <a:r>
              <a:rPr lang="en-AU" sz="2800" dirty="0">
                <a:latin typeface="Calibri" panose="020F0502020204030204" pitchFamily="34" charset="0"/>
              </a:rPr>
              <a:t>Ju </a:t>
            </a:r>
            <a:r>
              <a:rPr lang="en-AU" sz="2800" dirty="0" err="1">
                <a:latin typeface="Calibri" panose="020F0502020204030204" pitchFamily="34" charset="0"/>
              </a:rPr>
              <a:t>mer</a:t>
            </a:r>
            <a:r>
              <a:rPr lang="en-AU" sz="2800" dirty="0">
                <a:latin typeface="Calibri" panose="020F0502020204030204" pitchFamily="34" charset="0"/>
              </a:rPr>
              <a:t> stress </a:t>
            </a:r>
            <a:r>
              <a:rPr lang="en-AU" sz="2800" dirty="0" err="1">
                <a:latin typeface="Calibri" panose="020F0502020204030204" pitchFamily="34" charset="0"/>
              </a:rPr>
              <a:t>desto</a:t>
            </a:r>
            <a:r>
              <a:rPr lang="en-AU" sz="2800" dirty="0">
                <a:latin typeface="Calibri" panose="020F0502020204030204" pitchFamily="34" charset="0"/>
              </a:rPr>
              <a:t> </a:t>
            </a:r>
            <a:r>
              <a:rPr lang="en-AU" sz="2800" dirty="0" err="1">
                <a:latin typeface="Calibri" panose="020F0502020204030204" pitchFamily="34" charset="0"/>
              </a:rPr>
              <a:t>mer</a:t>
            </a:r>
            <a:r>
              <a:rPr lang="en-AU" sz="2800" dirty="0">
                <a:latin typeface="Calibri" panose="020F0502020204030204" pitchFamily="34" charset="0"/>
              </a:rPr>
              <a:t> </a:t>
            </a:r>
            <a:r>
              <a:rPr lang="en-AU" sz="2800" dirty="0" err="1">
                <a:latin typeface="Calibri" panose="020F0502020204030204" pitchFamily="34" charset="0"/>
              </a:rPr>
              <a:t>påverkar</a:t>
            </a:r>
            <a:r>
              <a:rPr lang="en-AU" sz="2800" dirty="0">
                <a:latin typeface="Calibri" panose="020F0502020204030204" pitchFamily="34" charset="0"/>
              </a:rPr>
              <a:t> </a:t>
            </a:r>
            <a:r>
              <a:rPr lang="en-AU" sz="2800" dirty="0" err="1">
                <a:latin typeface="Calibri" panose="020F0502020204030204" pitchFamily="34" charset="0"/>
              </a:rPr>
              <a:t>det</a:t>
            </a:r>
            <a:r>
              <a:rPr lang="en-AU" sz="2800" dirty="0">
                <a:latin typeface="Calibri" panose="020F0502020204030204" pitchFamily="34" charset="0"/>
              </a:rPr>
              <a:t> </a:t>
            </a:r>
            <a:r>
              <a:rPr lang="en-AU" sz="2800" dirty="0" err="1">
                <a:latin typeface="Calibri" panose="020F0502020204030204" pitchFamily="34" charset="0"/>
              </a:rPr>
              <a:t>minnet</a:t>
            </a:r>
            <a:r>
              <a:rPr lang="en-AU" sz="2800" dirty="0">
                <a:latin typeface="Calibri" panose="020F0502020204030204" pitchFamily="34" charset="0"/>
              </a:rPr>
              <a:t>. </a:t>
            </a:r>
            <a:r>
              <a:rPr lang="en-AU" sz="2800" dirty="0" err="1">
                <a:latin typeface="Calibri" panose="020F0502020204030204" pitchFamily="34" charset="0"/>
              </a:rPr>
              <a:t>Det</a:t>
            </a:r>
            <a:r>
              <a:rPr lang="en-AU" sz="2800" dirty="0">
                <a:latin typeface="Calibri" panose="020F0502020204030204" pitchFamily="34" charset="0"/>
              </a:rPr>
              <a:t> </a:t>
            </a:r>
            <a:r>
              <a:rPr lang="en-AU" sz="2800" dirty="0" err="1">
                <a:latin typeface="Calibri" panose="020F0502020204030204" pitchFamily="34" charset="0"/>
              </a:rPr>
              <a:t>explicita</a:t>
            </a:r>
            <a:r>
              <a:rPr lang="en-AU" sz="2800" dirty="0">
                <a:latin typeface="Calibri" panose="020F0502020204030204" pitchFamily="34" charset="0"/>
              </a:rPr>
              <a:t> </a:t>
            </a:r>
            <a:r>
              <a:rPr lang="en-AU" sz="2800" dirty="0" err="1">
                <a:latin typeface="Calibri" panose="020F0502020204030204" pitchFamily="34" charset="0"/>
              </a:rPr>
              <a:t>minnet</a:t>
            </a:r>
            <a:r>
              <a:rPr lang="en-AU" sz="2800" dirty="0">
                <a:latin typeface="Calibri" panose="020F0502020204030204" pitchFamily="34" charset="0"/>
              </a:rPr>
              <a:t> </a:t>
            </a:r>
            <a:r>
              <a:rPr lang="en-AU" sz="2800" dirty="0" err="1">
                <a:latin typeface="Calibri" panose="020F0502020204030204" pitchFamily="34" charset="0"/>
              </a:rPr>
              <a:t>förstörs</a:t>
            </a:r>
            <a:r>
              <a:rPr lang="en-AU" sz="2800" dirty="0">
                <a:latin typeface="Calibri" panose="020F0502020204030204" pitchFamily="34" charset="0"/>
              </a:rPr>
              <a:t>.     			</a:t>
            </a:r>
            <a:r>
              <a:rPr lang="en-AU" dirty="0">
                <a:latin typeface="Calibri" panose="020F0502020204030204" pitchFamily="34" charset="0"/>
              </a:rPr>
              <a:t>Siegel</a:t>
            </a:r>
          </a:p>
          <a:p>
            <a:pPr eaLnBrk="1" hangingPunct="1"/>
            <a:endParaRPr lang="en-AU" dirty="0"/>
          </a:p>
        </p:txBody>
      </p:sp>
      <p:sp>
        <p:nvSpPr>
          <p:cNvPr id="2" name="Rectangle 1"/>
          <p:cNvSpPr/>
          <p:nvPr/>
        </p:nvSpPr>
        <p:spPr bwMode="auto">
          <a:xfrm>
            <a:off x="3431704" y="4273349"/>
            <a:ext cx="5688632" cy="504056"/>
          </a:xfrm>
          <a:prstGeom prst="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dirty="0">
                <a:solidFill>
                  <a:srgbClr val="00B050"/>
                </a:solidFill>
              </a:rPr>
              <a:t> Low Stress      </a:t>
            </a:r>
            <a:r>
              <a:rPr lang="en-US" dirty="0">
                <a:solidFill>
                  <a:srgbClr val="FF6600"/>
                </a:solidFill>
              </a:rPr>
              <a:t>Moderate Stress     </a:t>
            </a:r>
            <a:r>
              <a:rPr lang="en-US" dirty="0">
                <a:solidFill>
                  <a:srgbClr val="FF0000"/>
                </a:solidFill>
              </a:rPr>
              <a:t>High Stress  </a:t>
            </a:r>
            <a:endParaRPr lang="en-US" sz="2000" dirty="0">
              <a:solidFill>
                <a:srgbClr val="FF0000"/>
              </a:solidFill>
            </a:endParaRPr>
          </a:p>
        </p:txBody>
      </p:sp>
      <p:pic>
        <p:nvPicPr>
          <p:cNvPr id="7" name="Bildobjekt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5234" y="6400800"/>
            <a:ext cx="1404731" cy="357809"/>
          </a:xfrm>
          <a:prstGeom prst="rect">
            <a:avLst/>
          </a:prstGeom>
        </p:spPr>
      </p:pic>
    </p:spTree>
    <p:extLst>
      <p:ext uri="{BB962C8B-B14F-4D97-AF65-F5344CB8AC3E}">
        <p14:creationId xmlns:p14="http://schemas.microsoft.com/office/powerpoint/2010/main" val="3027066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ubrik 3"/>
          <p:cNvSpPr>
            <a:spLocks noGrp="1"/>
          </p:cNvSpPr>
          <p:nvPr>
            <p:ph type="title"/>
          </p:nvPr>
        </p:nvSpPr>
        <p:spPr>
          <a:xfrm>
            <a:off x="3143250" y="179389"/>
            <a:ext cx="4787900" cy="1089025"/>
          </a:xfrm>
          <a:ln/>
        </p:spPr>
        <p:txBody>
          <a:bodyPr/>
          <a:lstStyle/>
          <a:p>
            <a:pPr eaLnBrk="1" hangingPunct="1"/>
            <a:r>
              <a:rPr lang="sv-SE" altLang="sv-SE"/>
              <a:t>Differensdiagnoser</a:t>
            </a:r>
          </a:p>
        </p:txBody>
      </p:sp>
      <p:sp>
        <p:nvSpPr>
          <p:cNvPr id="55299" name="Platshållare för bildnumm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Font typeface="Arial" panose="020B0604020202020204" pitchFamily="34" charset="0"/>
              <a:buChar char="•"/>
              <a:defRPr sz="2400">
                <a:solidFill>
                  <a:schemeClr val="tx1"/>
                </a:solidFill>
                <a:latin typeface="Verdana" panose="020B0604030504040204" pitchFamily="34" charset="0"/>
              </a:defRPr>
            </a:lvl1pPr>
            <a:lvl2pPr marL="742950" indent="-285750">
              <a:spcBef>
                <a:spcPts val="500"/>
              </a:spcBef>
              <a:buFont typeface="Arial" panose="020B0604020202020204" pitchFamily="34" charset="0"/>
              <a:buChar char="•"/>
              <a:defRPr sz="2000">
                <a:solidFill>
                  <a:schemeClr val="tx1"/>
                </a:solidFill>
                <a:latin typeface="Verdana" panose="020B0604030504040204" pitchFamily="34" charset="0"/>
              </a:defRPr>
            </a:lvl2pPr>
            <a:lvl3pPr marL="1143000" indent="-228600">
              <a:spcBef>
                <a:spcPts val="500"/>
              </a:spcBef>
              <a:buFont typeface="Arial" panose="020B0604020202020204" pitchFamily="34" charset="0"/>
              <a:buChar char="•"/>
              <a:defRPr>
                <a:solidFill>
                  <a:schemeClr val="tx1"/>
                </a:solidFill>
                <a:latin typeface="Verdana" panose="020B0604030504040204" pitchFamily="34" charset="0"/>
              </a:defRPr>
            </a:lvl3pPr>
            <a:lvl4pPr marL="1600200" indent="-228600">
              <a:spcBef>
                <a:spcPts val="500"/>
              </a:spcBef>
              <a:buFont typeface="Arial" panose="020B0604020202020204" pitchFamily="34" charset="0"/>
              <a:buChar char="•"/>
              <a:defRPr sz="1600">
                <a:solidFill>
                  <a:schemeClr val="tx1"/>
                </a:solidFill>
                <a:latin typeface="Verdana" panose="020B0604030504040204" pitchFamily="34" charset="0"/>
              </a:defRPr>
            </a:lvl4pPr>
            <a:lvl5pPr marL="2057400" indent="-228600">
              <a:spcBef>
                <a:spcPts val="500"/>
              </a:spcBef>
              <a:buFont typeface="Arial" panose="020B0604020202020204" pitchFamily="34" charset="0"/>
              <a:buChar char="•"/>
              <a:defRPr sz="1600">
                <a:solidFill>
                  <a:schemeClr val="tx1"/>
                </a:solidFill>
                <a:latin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1600">
                <a:solidFill>
                  <a:schemeClr val="tx1"/>
                </a:solidFill>
                <a:latin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1600">
                <a:solidFill>
                  <a:schemeClr val="tx1"/>
                </a:solidFill>
                <a:latin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1600">
                <a:solidFill>
                  <a:schemeClr val="tx1"/>
                </a:solidFill>
                <a:latin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1600">
                <a:solidFill>
                  <a:schemeClr val="tx1"/>
                </a:solidFill>
                <a:latin typeface="Verdana" panose="020B0604030504040204" pitchFamily="34" charset="0"/>
              </a:defRPr>
            </a:lvl9pPr>
          </a:lstStyle>
          <a:p>
            <a:pPr>
              <a:spcBef>
                <a:spcPct val="0"/>
              </a:spcBef>
              <a:buFontTx/>
              <a:buNone/>
              <a:defRPr/>
            </a:pPr>
            <a:fld id="{5CE1322D-0EF0-4473-9730-441586881038}" type="slidenum">
              <a:rPr lang="sv-SE" altLang="sv-SE" sz="1100">
                <a:latin typeface="+mn-lt"/>
                <a:cs typeface="Arial" panose="020B0604020202020204" pitchFamily="34" charset="0"/>
              </a:rPr>
              <a:pPr>
                <a:spcBef>
                  <a:spcPct val="0"/>
                </a:spcBef>
                <a:buFontTx/>
                <a:buNone/>
                <a:defRPr/>
              </a:pPr>
              <a:t>29</a:t>
            </a:fld>
            <a:endParaRPr lang="sv-SE" altLang="sv-SE" sz="1100">
              <a:latin typeface="+mn-lt"/>
              <a:cs typeface="Arial" panose="020B0604020202020204" pitchFamily="34" charset="0"/>
            </a:endParaRPr>
          </a:p>
        </p:txBody>
      </p:sp>
      <p:cxnSp>
        <p:nvCxnSpPr>
          <p:cNvPr id="55300" name="Rak pil 8"/>
          <p:cNvCxnSpPr>
            <a:cxnSpLocks noChangeShapeType="1"/>
          </p:cNvCxnSpPr>
          <p:nvPr/>
        </p:nvCxnSpPr>
        <p:spPr bwMode="auto">
          <a:xfrm flipH="1">
            <a:off x="3503614" y="1341438"/>
            <a:ext cx="1512887" cy="1079500"/>
          </a:xfrm>
          <a:prstGeom prst="straightConnector1">
            <a:avLst/>
          </a:prstGeom>
          <a:noFill/>
          <a:ln w="9525" algn="ctr">
            <a:solidFill>
              <a:schemeClr val="accent2">
                <a:lumMod val="75000"/>
              </a:schemeClr>
            </a:solidFill>
            <a:round/>
            <a:headEnd/>
            <a:tailEnd type="arrow" w="med" len="med"/>
          </a:ln>
          <a:extLst>
            <a:ext uri="{909E8E84-426E-40DD-AFC4-6F175D3DCCD1}">
              <a14:hiddenFill xmlns:a14="http://schemas.microsoft.com/office/drawing/2010/main">
                <a:noFill/>
              </a14:hiddenFill>
            </a:ext>
          </a:extLst>
        </p:spPr>
      </p:cxnSp>
      <p:sp>
        <p:nvSpPr>
          <p:cNvPr id="10" name="Rektangel 9"/>
          <p:cNvSpPr/>
          <p:nvPr/>
        </p:nvSpPr>
        <p:spPr>
          <a:xfrm>
            <a:off x="2495551" y="2565401"/>
            <a:ext cx="2016125" cy="1008063"/>
          </a:xfrm>
          <a:prstGeom prst="rect">
            <a:avLst/>
          </a:prstGeom>
          <a:solidFill>
            <a:schemeClr val="accent2"/>
          </a:solidFill>
          <a:ln w="25400" cap="flat" cmpd="sng" algn="ctr">
            <a:solidFill>
              <a:schemeClr val="accent2">
                <a:lumMod val="75000"/>
              </a:schemeClr>
            </a:solidFill>
            <a:prstDash val="solid"/>
          </a:ln>
          <a:effectLst/>
        </p:spPr>
        <p:txBody>
          <a:bodyPr anchor="ctr"/>
          <a:lstStyle/>
          <a:p>
            <a:pPr algn="ctr">
              <a:defRPr/>
            </a:pPr>
            <a:r>
              <a:rPr lang="sv-SE" sz="1600" kern="0" dirty="0">
                <a:solidFill>
                  <a:sysClr val="window" lastClr="FFFFFF"/>
                </a:solidFill>
              </a:rPr>
              <a:t>ADHD</a:t>
            </a:r>
          </a:p>
        </p:txBody>
      </p:sp>
      <p:sp>
        <p:nvSpPr>
          <p:cNvPr id="11" name="Flödesschema: Process 10"/>
          <p:cNvSpPr/>
          <p:nvPr/>
        </p:nvSpPr>
        <p:spPr>
          <a:xfrm>
            <a:off x="5159375" y="1916114"/>
            <a:ext cx="1441450" cy="3025775"/>
          </a:xfrm>
          <a:prstGeom prst="flowChartProcess">
            <a:avLst/>
          </a:prstGeom>
          <a:solidFill>
            <a:schemeClr val="accent2"/>
          </a:solidFill>
          <a:ln w="25400" cap="flat" cmpd="sng" algn="ctr">
            <a:solidFill>
              <a:schemeClr val="accent2">
                <a:lumMod val="75000"/>
              </a:schemeClr>
            </a:solidFill>
            <a:prstDash val="solid"/>
          </a:ln>
          <a:effectLst/>
        </p:spPr>
        <p:txBody>
          <a:bodyPr anchor="ctr"/>
          <a:lstStyle/>
          <a:p>
            <a:pPr algn="ctr">
              <a:defRPr/>
            </a:pPr>
            <a:r>
              <a:rPr lang="sv-SE" sz="1400" kern="0" dirty="0">
                <a:solidFill>
                  <a:sysClr val="window" lastClr="FFFFFF"/>
                </a:solidFill>
              </a:rPr>
              <a:t>Emotionell Instabil </a:t>
            </a:r>
            <a:r>
              <a:rPr lang="sv-SE" sz="1400" kern="0" dirty="0" err="1">
                <a:solidFill>
                  <a:sysClr val="window" lastClr="FFFFFF"/>
                </a:solidFill>
              </a:rPr>
              <a:t>Personlighets-störning</a:t>
            </a:r>
            <a:endParaRPr lang="sv-SE" sz="1400" kern="0" dirty="0">
              <a:solidFill>
                <a:sysClr val="window" lastClr="FFFFFF"/>
              </a:solidFill>
            </a:endParaRPr>
          </a:p>
        </p:txBody>
      </p:sp>
      <p:sp>
        <p:nvSpPr>
          <p:cNvPr id="12" name="Flödesschema: Process 11"/>
          <p:cNvSpPr/>
          <p:nvPr/>
        </p:nvSpPr>
        <p:spPr>
          <a:xfrm>
            <a:off x="7464426" y="2420938"/>
            <a:ext cx="2087563" cy="1295400"/>
          </a:xfrm>
          <a:prstGeom prst="flowChartProcess">
            <a:avLst/>
          </a:prstGeom>
          <a:solidFill>
            <a:schemeClr val="accent2"/>
          </a:solidFill>
          <a:ln w="25400" cap="flat" cmpd="sng" algn="ctr">
            <a:solidFill>
              <a:schemeClr val="accent2">
                <a:lumMod val="75000"/>
              </a:schemeClr>
            </a:solidFill>
            <a:prstDash val="solid"/>
          </a:ln>
          <a:effectLst/>
        </p:spPr>
        <p:txBody>
          <a:bodyPr anchor="ctr"/>
          <a:lstStyle/>
          <a:p>
            <a:pPr algn="ctr">
              <a:defRPr/>
            </a:pPr>
            <a:r>
              <a:rPr lang="sv-SE" sz="1600" kern="0" dirty="0">
                <a:solidFill>
                  <a:sysClr val="window" lastClr="FFFFFF"/>
                </a:solidFill>
              </a:rPr>
              <a:t>Utvecklings-störning</a:t>
            </a:r>
          </a:p>
        </p:txBody>
      </p:sp>
      <p:cxnSp>
        <p:nvCxnSpPr>
          <p:cNvPr id="55304" name="Rak pil 12"/>
          <p:cNvCxnSpPr>
            <a:cxnSpLocks noChangeShapeType="1"/>
          </p:cNvCxnSpPr>
          <p:nvPr/>
        </p:nvCxnSpPr>
        <p:spPr bwMode="auto">
          <a:xfrm>
            <a:off x="7391400" y="1268413"/>
            <a:ext cx="649288" cy="647700"/>
          </a:xfrm>
          <a:prstGeom prst="straightConnector1">
            <a:avLst/>
          </a:prstGeom>
          <a:noFill/>
          <a:ln w="9525" algn="ctr">
            <a:solidFill>
              <a:schemeClr val="accent2">
                <a:lumMod val="75000"/>
              </a:schemeClr>
            </a:solidFill>
            <a:round/>
            <a:headEnd/>
            <a:tailEnd type="arrow" w="med" len="med"/>
          </a:ln>
          <a:extLst>
            <a:ext uri="{909E8E84-426E-40DD-AFC4-6F175D3DCCD1}">
              <a14:hiddenFill xmlns:a14="http://schemas.microsoft.com/office/drawing/2010/main">
                <a:noFill/>
              </a14:hiddenFill>
            </a:ext>
          </a:extLst>
        </p:spPr>
      </p:cxnSp>
      <p:cxnSp>
        <p:nvCxnSpPr>
          <p:cNvPr id="55305" name="Rak pil 13"/>
          <p:cNvCxnSpPr>
            <a:cxnSpLocks noChangeShapeType="1"/>
          </p:cNvCxnSpPr>
          <p:nvPr/>
        </p:nvCxnSpPr>
        <p:spPr bwMode="auto">
          <a:xfrm>
            <a:off x="5808663" y="1196975"/>
            <a:ext cx="0" cy="287338"/>
          </a:xfrm>
          <a:prstGeom prst="straightConnector1">
            <a:avLst/>
          </a:prstGeom>
          <a:noFill/>
          <a:ln w="9525" algn="ctr">
            <a:solidFill>
              <a:schemeClr val="accent2">
                <a:lumMod val="75000"/>
              </a:schemeClr>
            </a:solidFill>
            <a:round/>
            <a:headEnd/>
            <a:tailEnd type="arrow" w="med" len="med"/>
          </a:ln>
          <a:extLst>
            <a:ext uri="{909E8E84-426E-40DD-AFC4-6F175D3DCCD1}">
              <a14:hiddenFill xmlns:a14="http://schemas.microsoft.com/office/drawing/2010/main">
                <a:noFill/>
              </a14:hiddenFill>
            </a:ext>
          </a:extLst>
        </p:spPr>
      </p:cxnSp>
      <p:cxnSp>
        <p:nvCxnSpPr>
          <p:cNvPr id="55306" name="Rak pil 14"/>
          <p:cNvCxnSpPr>
            <a:cxnSpLocks noChangeShapeType="1"/>
          </p:cNvCxnSpPr>
          <p:nvPr/>
        </p:nvCxnSpPr>
        <p:spPr bwMode="auto">
          <a:xfrm>
            <a:off x="7032625" y="1412875"/>
            <a:ext cx="215900" cy="3384550"/>
          </a:xfrm>
          <a:prstGeom prst="straightConnector1">
            <a:avLst/>
          </a:prstGeom>
          <a:noFill/>
          <a:ln w="9525" algn="ctr">
            <a:solidFill>
              <a:schemeClr val="accent2">
                <a:lumMod val="75000"/>
              </a:schemeClr>
            </a:solidFill>
            <a:round/>
            <a:headEnd/>
            <a:tailEnd type="arrow" w="med" len="med"/>
          </a:ln>
          <a:extLst>
            <a:ext uri="{909E8E84-426E-40DD-AFC4-6F175D3DCCD1}">
              <a14:hiddenFill xmlns:a14="http://schemas.microsoft.com/office/drawing/2010/main">
                <a:noFill/>
              </a14:hiddenFill>
            </a:ext>
          </a:extLst>
        </p:spPr>
      </p:cxnSp>
      <p:sp>
        <p:nvSpPr>
          <p:cNvPr id="16" name="Flödesschema: Process 15"/>
          <p:cNvSpPr/>
          <p:nvPr/>
        </p:nvSpPr>
        <p:spPr>
          <a:xfrm>
            <a:off x="7032626" y="4868864"/>
            <a:ext cx="1871663" cy="720725"/>
          </a:xfrm>
          <a:prstGeom prst="flowChartProcess">
            <a:avLst/>
          </a:prstGeom>
          <a:solidFill>
            <a:schemeClr val="accent2"/>
          </a:solidFill>
          <a:ln w="25400" cap="flat" cmpd="sng" algn="ctr">
            <a:solidFill>
              <a:schemeClr val="accent2">
                <a:lumMod val="75000"/>
              </a:schemeClr>
            </a:solidFill>
            <a:prstDash val="solid"/>
          </a:ln>
          <a:effectLst/>
        </p:spPr>
        <p:txBody>
          <a:bodyPr anchor="ctr"/>
          <a:lstStyle/>
          <a:p>
            <a:pPr algn="ctr">
              <a:defRPr/>
            </a:pPr>
            <a:r>
              <a:rPr lang="sv-SE" sz="1600" kern="0" dirty="0">
                <a:solidFill>
                  <a:sysClr val="window" lastClr="FFFFFF"/>
                </a:solidFill>
              </a:rPr>
              <a:t>Depression</a:t>
            </a:r>
          </a:p>
        </p:txBody>
      </p:sp>
      <p:cxnSp>
        <p:nvCxnSpPr>
          <p:cNvPr id="55308" name="Rak pil 16"/>
          <p:cNvCxnSpPr>
            <a:cxnSpLocks noChangeShapeType="1"/>
          </p:cNvCxnSpPr>
          <p:nvPr/>
        </p:nvCxnSpPr>
        <p:spPr bwMode="auto">
          <a:xfrm flipH="1">
            <a:off x="2279651" y="3789363"/>
            <a:ext cx="792163" cy="1079500"/>
          </a:xfrm>
          <a:prstGeom prst="straightConnector1">
            <a:avLst/>
          </a:prstGeom>
          <a:noFill/>
          <a:ln w="9525" algn="ctr">
            <a:solidFill>
              <a:schemeClr val="accent2">
                <a:lumMod val="75000"/>
              </a:schemeClr>
            </a:solidFill>
            <a:round/>
            <a:headEnd/>
            <a:tailEnd type="arrow" w="med" len="med"/>
          </a:ln>
          <a:extLst>
            <a:ext uri="{909E8E84-426E-40DD-AFC4-6F175D3DCCD1}">
              <a14:hiddenFill xmlns:a14="http://schemas.microsoft.com/office/drawing/2010/main">
                <a:noFill/>
              </a14:hiddenFill>
            </a:ext>
          </a:extLst>
        </p:spPr>
      </p:cxnSp>
      <p:sp>
        <p:nvSpPr>
          <p:cNvPr id="18" name="Flödesschema: Process 17"/>
          <p:cNvSpPr/>
          <p:nvPr/>
        </p:nvSpPr>
        <p:spPr>
          <a:xfrm>
            <a:off x="1847850" y="4941888"/>
            <a:ext cx="1943100" cy="792162"/>
          </a:xfrm>
          <a:prstGeom prst="flowChartProcess">
            <a:avLst/>
          </a:prstGeom>
          <a:solidFill>
            <a:schemeClr val="accent2"/>
          </a:solidFill>
          <a:ln w="25400" cap="flat" cmpd="sng" algn="ctr">
            <a:solidFill>
              <a:schemeClr val="accent2">
                <a:lumMod val="75000"/>
              </a:schemeClr>
            </a:solidFill>
            <a:prstDash val="solid"/>
          </a:ln>
          <a:effectLst/>
        </p:spPr>
        <p:txBody>
          <a:bodyPr anchor="ctr"/>
          <a:lstStyle/>
          <a:p>
            <a:pPr algn="ctr">
              <a:defRPr/>
            </a:pPr>
            <a:r>
              <a:rPr lang="sv-SE" sz="1400" kern="0" dirty="0">
                <a:solidFill>
                  <a:sysClr val="window" lastClr="FFFFFF"/>
                </a:solidFill>
              </a:rPr>
              <a:t>Andra neuropsykiatriska diagnoser</a:t>
            </a:r>
          </a:p>
        </p:txBody>
      </p:sp>
      <p:cxnSp>
        <p:nvCxnSpPr>
          <p:cNvPr id="55310" name="Rak pil 18"/>
          <p:cNvCxnSpPr>
            <a:cxnSpLocks noChangeShapeType="1"/>
          </p:cNvCxnSpPr>
          <p:nvPr/>
        </p:nvCxnSpPr>
        <p:spPr bwMode="auto">
          <a:xfrm>
            <a:off x="4008438" y="4076701"/>
            <a:ext cx="792162" cy="1368425"/>
          </a:xfrm>
          <a:prstGeom prst="straightConnector1">
            <a:avLst/>
          </a:prstGeom>
          <a:noFill/>
          <a:ln w="9525" algn="ctr">
            <a:solidFill>
              <a:schemeClr val="accent2">
                <a:lumMod val="75000"/>
              </a:schemeClr>
            </a:solidFill>
            <a:round/>
            <a:headEnd/>
            <a:tailEnd type="arrow" w="med" len="med"/>
          </a:ln>
          <a:extLst>
            <a:ext uri="{909E8E84-426E-40DD-AFC4-6F175D3DCCD1}">
              <a14:hiddenFill xmlns:a14="http://schemas.microsoft.com/office/drawing/2010/main">
                <a:noFill/>
              </a14:hiddenFill>
            </a:ext>
          </a:extLst>
        </p:spPr>
      </p:cxnSp>
      <p:sp>
        <p:nvSpPr>
          <p:cNvPr id="20" name="Flödesschema: Process 19"/>
          <p:cNvSpPr/>
          <p:nvPr/>
        </p:nvSpPr>
        <p:spPr>
          <a:xfrm>
            <a:off x="4224339" y="5445126"/>
            <a:ext cx="2232025" cy="720725"/>
          </a:xfrm>
          <a:prstGeom prst="flowChartProcess">
            <a:avLst/>
          </a:prstGeom>
          <a:solidFill>
            <a:schemeClr val="accent2"/>
          </a:solidFill>
          <a:ln w="25400" cap="flat" cmpd="sng" algn="ctr">
            <a:solidFill>
              <a:schemeClr val="accent2">
                <a:lumMod val="75000"/>
              </a:schemeClr>
            </a:solidFill>
            <a:prstDash val="solid"/>
          </a:ln>
          <a:effectLst/>
        </p:spPr>
        <p:txBody>
          <a:bodyPr anchor="ctr"/>
          <a:lstStyle/>
          <a:p>
            <a:pPr algn="ctr">
              <a:defRPr/>
            </a:pPr>
            <a:r>
              <a:rPr lang="sv-SE" sz="1600" kern="0" dirty="0">
                <a:solidFill>
                  <a:sysClr val="window" lastClr="FFFFFF"/>
                </a:solidFill>
              </a:rPr>
              <a:t>Antisocial </a:t>
            </a:r>
            <a:r>
              <a:rPr lang="sv-SE" sz="1600" kern="0" dirty="0" err="1">
                <a:solidFill>
                  <a:sysClr val="window" lastClr="FFFFFF"/>
                </a:solidFill>
              </a:rPr>
              <a:t>personlighets-störning</a:t>
            </a:r>
            <a:endParaRPr lang="sv-SE" sz="1600" kern="0" dirty="0">
              <a:solidFill>
                <a:sysClr val="window" lastClr="FFFFFF"/>
              </a:solidFill>
            </a:endParaRPr>
          </a:p>
        </p:txBody>
      </p:sp>
      <p:cxnSp>
        <p:nvCxnSpPr>
          <p:cNvPr id="55312" name="Rak pil 20"/>
          <p:cNvCxnSpPr>
            <a:cxnSpLocks noChangeShapeType="1"/>
          </p:cNvCxnSpPr>
          <p:nvPr/>
        </p:nvCxnSpPr>
        <p:spPr bwMode="auto">
          <a:xfrm flipV="1">
            <a:off x="7608889" y="4076701"/>
            <a:ext cx="287337" cy="504825"/>
          </a:xfrm>
          <a:prstGeom prst="straightConnector1">
            <a:avLst/>
          </a:prstGeom>
          <a:noFill/>
          <a:ln w="9525" algn="ctr">
            <a:solidFill>
              <a:schemeClr val="accent2">
                <a:lumMod val="75000"/>
              </a:schemeClr>
            </a:solidFill>
            <a:round/>
            <a:headEnd/>
            <a:tailEnd type="arrow" w="med" len="med"/>
          </a:ln>
          <a:extLst>
            <a:ext uri="{909E8E84-426E-40DD-AFC4-6F175D3DCCD1}">
              <a14:hiddenFill xmlns:a14="http://schemas.microsoft.com/office/drawing/2010/main">
                <a:noFill/>
              </a14:hiddenFill>
            </a:ext>
          </a:extLst>
        </p:spPr>
      </p:cxnSp>
      <p:cxnSp>
        <p:nvCxnSpPr>
          <p:cNvPr id="55313" name="Rak pil 21"/>
          <p:cNvCxnSpPr>
            <a:cxnSpLocks noChangeShapeType="1"/>
          </p:cNvCxnSpPr>
          <p:nvPr/>
        </p:nvCxnSpPr>
        <p:spPr bwMode="auto">
          <a:xfrm flipV="1">
            <a:off x="6527801" y="5445125"/>
            <a:ext cx="360363" cy="215900"/>
          </a:xfrm>
          <a:prstGeom prst="straightConnector1">
            <a:avLst/>
          </a:prstGeom>
          <a:noFill/>
          <a:ln w="9525" algn="ctr">
            <a:solidFill>
              <a:schemeClr val="accent2">
                <a:lumMod val="75000"/>
              </a:schemeClr>
            </a:solidFill>
            <a:round/>
            <a:headEnd/>
            <a:tailEnd type="arrow" w="med" len="med"/>
          </a:ln>
          <a:extLst>
            <a:ext uri="{909E8E84-426E-40DD-AFC4-6F175D3DCCD1}">
              <a14:hiddenFill xmlns:a14="http://schemas.microsoft.com/office/drawing/2010/main">
                <a:noFill/>
              </a14:hiddenFill>
            </a:ext>
          </a:extLst>
        </p:spPr>
      </p:cxnSp>
      <p:cxnSp>
        <p:nvCxnSpPr>
          <p:cNvPr id="52242" name="Rak pil 22"/>
          <p:cNvCxnSpPr>
            <a:cxnSpLocks noChangeShapeType="1"/>
          </p:cNvCxnSpPr>
          <p:nvPr/>
        </p:nvCxnSpPr>
        <p:spPr bwMode="auto">
          <a:xfrm flipV="1">
            <a:off x="6672264" y="1844676"/>
            <a:ext cx="1152525" cy="720725"/>
          </a:xfrm>
          <a:prstGeom prst="straightConnector1">
            <a:avLst/>
          </a:prstGeom>
          <a:noFill/>
          <a:ln w="9525" algn="ctr">
            <a:solidFill>
              <a:schemeClr val="accent1"/>
            </a:solidFill>
            <a:round/>
            <a:headEnd/>
            <a:tailEnd type="arrow" w="med" len="med"/>
          </a:ln>
          <a:extLst>
            <a:ext uri="{909E8E84-426E-40DD-AFC4-6F175D3DCCD1}">
              <a14:hiddenFill xmlns:a14="http://schemas.microsoft.com/office/drawing/2010/main">
                <a:noFill/>
              </a14:hiddenFill>
            </a:ext>
          </a:extLst>
        </p:spPr>
      </p:cxnSp>
      <p:sp>
        <p:nvSpPr>
          <p:cNvPr id="24" name="Explosion 2 23"/>
          <p:cNvSpPr/>
          <p:nvPr/>
        </p:nvSpPr>
        <p:spPr>
          <a:xfrm>
            <a:off x="7535863" y="406400"/>
            <a:ext cx="3097212" cy="1582738"/>
          </a:xfrm>
          <a:prstGeom prst="irregularSeal2">
            <a:avLst/>
          </a:prstGeom>
          <a:solidFill>
            <a:schemeClr val="accent2"/>
          </a:solidFill>
          <a:ln w="25400" cap="flat" cmpd="sng" algn="ctr">
            <a:solidFill>
              <a:schemeClr val="accent2">
                <a:lumMod val="75000"/>
              </a:schemeClr>
            </a:solidFill>
            <a:prstDash val="solid"/>
          </a:ln>
          <a:effectLst/>
        </p:spPr>
        <p:txBody>
          <a:bodyPr anchor="ctr"/>
          <a:lstStyle/>
          <a:p>
            <a:pPr algn="ctr">
              <a:defRPr/>
            </a:pPr>
            <a:r>
              <a:rPr lang="sv-SE" sz="1400" kern="0" dirty="0">
                <a:solidFill>
                  <a:sysClr val="window" lastClr="FFFFFF"/>
                </a:solidFill>
              </a:rPr>
              <a:t>Anknytnings-störning?</a:t>
            </a:r>
          </a:p>
        </p:txBody>
      </p:sp>
      <p:cxnSp>
        <p:nvCxnSpPr>
          <p:cNvPr id="55316" name="Rak pil 24"/>
          <p:cNvCxnSpPr>
            <a:cxnSpLocks noChangeShapeType="1"/>
          </p:cNvCxnSpPr>
          <p:nvPr/>
        </p:nvCxnSpPr>
        <p:spPr bwMode="auto">
          <a:xfrm flipV="1">
            <a:off x="4800600" y="1557339"/>
            <a:ext cx="2590800" cy="142875"/>
          </a:xfrm>
          <a:prstGeom prst="straightConnector1">
            <a:avLst/>
          </a:prstGeom>
          <a:noFill/>
          <a:ln w="9525" algn="ctr">
            <a:solidFill>
              <a:schemeClr val="accent2">
                <a:lumMod val="75000"/>
              </a:schemeClr>
            </a:solidFill>
            <a:round/>
            <a:headEnd/>
            <a:tailEnd type="arrow" w="med" len="med"/>
          </a:ln>
          <a:extLst>
            <a:ext uri="{909E8E84-426E-40DD-AFC4-6F175D3DCCD1}">
              <a14:hiddenFill xmlns:a14="http://schemas.microsoft.com/office/drawing/2010/main">
                <a:noFill/>
              </a14:hiddenFill>
            </a:ext>
          </a:extLst>
        </p:spPr>
      </p:cxnSp>
      <p:cxnSp>
        <p:nvCxnSpPr>
          <p:cNvPr id="55317" name="Rak pil 25"/>
          <p:cNvCxnSpPr>
            <a:cxnSpLocks noChangeShapeType="1"/>
          </p:cNvCxnSpPr>
          <p:nvPr/>
        </p:nvCxnSpPr>
        <p:spPr bwMode="auto">
          <a:xfrm flipH="1" flipV="1">
            <a:off x="8904289" y="1916114"/>
            <a:ext cx="287337" cy="288925"/>
          </a:xfrm>
          <a:prstGeom prst="straightConnector1">
            <a:avLst/>
          </a:prstGeom>
          <a:noFill/>
          <a:ln w="9525" algn="ctr">
            <a:solidFill>
              <a:schemeClr val="accent2">
                <a:lumMod val="75000"/>
              </a:schemeClr>
            </a:solidFill>
            <a:round/>
            <a:headEnd/>
            <a:tailEnd type="arrow" w="med" len="med"/>
          </a:ln>
          <a:extLst>
            <a:ext uri="{909E8E84-426E-40DD-AFC4-6F175D3DCCD1}">
              <a14:hiddenFill xmlns:a14="http://schemas.microsoft.com/office/drawing/2010/main">
                <a:noFill/>
              </a14:hiddenFill>
            </a:ext>
          </a:extLst>
        </p:spPr>
      </p:cxnSp>
      <p:cxnSp>
        <p:nvCxnSpPr>
          <p:cNvPr id="52246" name="Rak pil 26"/>
          <p:cNvCxnSpPr>
            <a:cxnSpLocks noChangeShapeType="1"/>
          </p:cNvCxnSpPr>
          <p:nvPr/>
        </p:nvCxnSpPr>
        <p:spPr bwMode="auto">
          <a:xfrm flipV="1">
            <a:off x="5808663" y="2060575"/>
            <a:ext cx="2519362" cy="3024188"/>
          </a:xfrm>
          <a:prstGeom prst="straightConnector1">
            <a:avLst/>
          </a:prstGeom>
          <a:noFill/>
          <a:ln w="9525" algn="ctr">
            <a:solidFill>
              <a:schemeClr val="accent1"/>
            </a:solidFill>
            <a:round/>
            <a:headEnd/>
            <a:tailEnd type="arrow" w="med" len="med"/>
          </a:ln>
          <a:extLst>
            <a:ext uri="{909E8E84-426E-40DD-AFC4-6F175D3DCCD1}">
              <a14:hiddenFill xmlns:a14="http://schemas.microsoft.com/office/drawing/2010/main">
                <a:noFill/>
              </a14:hiddenFill>
            </a:ext>
          </a:extLst>
        </p:spPr>
      </p:cxnSp>
      <p:cxnSp>
        <p:nvCxnSpPr>
          <p:cNvPr id="55319" name="Rak pil 27"/>
          <p:cNvCxnSpPr>
            <a:cxnSpLocks noChangeShapeType="1"/>
          </p:cNvCxnSpPr>
          <p:nvPr/>
        </p:nvCxnSpPr>
        <p:spPr bwMode="auto">
          <a:xfrm flipV="1">
            <a:off x="2927350" y="1484313"/>
            <a:ext cx="4897438" cy="3097212"/>
          </a:xfrm>
          <a:prstGeom prst="straightConnector1">
            <a:avLst/>
          </a:prstGeom>
          <a:noFill/>
          <a:ln w="9525" algn="ctr">
            <a:solidFill>
              <a:schemeClr val="accent6">
                <a:lumMod val="50000"/>
              </a:schemeClr>
            </a:solidFill>
            <a:round/>
            <a:headEnd/>
            <a:tailEnd type="arrow" w="med" len="med"/>
          </a:ln>
          <a:extLst>
            <a:ext uri="{909E8E84-426E-40DD-AFC4-6F175D3DCCD1}">
              <a14:hiddenFill xmlns:a14="http://schemas.microsoft.com/office/drawing/2010/main">
                <a:noFill/>
              </a14:hiddenFill>
            </a:ext>
          </a:extLst>
        </p:spPr>
      </p:cxnSp>
      <p:cxnSp>
        <p:nvCxnSpPr>
          <p:cNvPr id="52248" name="Rak pil 28"/>
          <p:cNvCxnSpPr>
            <a:cxnSpLocks noChangeShapeType="1"/>
          </p:cNvCxnSpPr>
          <p:nvPr/>
        </p:nvCxnSpPr>
        <p:spPr bwMode="auto">
          <a:xfrm>
            <a:off x="7896225" y="188913"/>
            <a:ext cx="215900" cy="215900"/>
          </a:xfrm>
          <a:prstGeom prst="straightConnector1">
            <a:avLst/>
          </a:prstGeom>
          <a:noFill/>
          <a:ln w="9525" algn="ctr">
            <a:solidFill>
              <a:schemeClr val="accent1"/>
            </a:solidFill>
            <a:round/>
            <a:headEnd/>
            <a:tailEnd type="arrow" w="med" len="med"/>
          </a:ln>
          <a:extLst>
            <a:ext uri="{909E8E84-426E-40DD-AFC4-6F175D3DCCD1}">
              <a14:hiddenFill xmlns:a14="http://schemas.microsoft.com/office/drawing/2010/main">
                <a:noFill/>
              </a14:hiddenFill>
            </a:ext>
          </a:extLst>
        </p:spPr>
      </p:cxnSp>
      <p:cxnSp>
        <p:nvCxnSpPr>
          <p:cNvPr id="55321" name="Rak pil 29"/>
          <p:cNvCxnSpPr>
            <a:cxnSpLocks noChangeShapeType="1"/>
          </p:cNvCxnSpPr>
          <p:nvPr/>
        </p:nvCxnSpPr>
        <p:spPr bwMode="auto">
          <a:xfrm>
            <a:off x="8975725" y="0"/>
            <a:ext cx="0" cy="260350"/>
          </a:xfrm>
          <a:prstGeom prst="straightConnector1">
            <a:avLst/>
          </a:prstGeom>
          <a:noFill/>
          <a:ln w="9525" algn="ctr">
            <a:solidFill>
              <a:schemeClr val="accent2">
                <a:lumMod val="75000"/>
              </a:schemeClr>
            </a:solidFill>
            <a:round/>
            <a:headEnd/>
            <a:tailEnd type="arrow" w="med" len="med"/>
          </a:ln>
          <a:extLst>
            <a:ext uri="{909E8E84-426E-40DD-AFC4-6F175D3DCCD1}">
              <a14:hiddenFill xmlns:a14="http://schemas.microsoft.com/office/drawing/2010/main">
                <a:noFill/>
              </a14:hiddenFill>
            </a:ext>
          </a:extLst>
        </p:spPr>
      </p:cxnSp>
      <p:cxnSp>
        <p:nvCxnSpPr>
          <p:cNvPr id="52250" name="Rak pil 30"/>
          <p:cNvCxnSpPr>
            <a:cxnSpLocks noChangeShapeType="1"/>
          </p:cNvCxnSpPr>
          <p:nvPr/>
        </p:nvCxnSpPr>
        <p:spPr bwMode="auto">
          <a:xfrm flipH="1">
            <a:off x="10272714" y="260350"/>
            <a:ext cx="287337" cy="215900"/>
          </a:xfrm>
          <a:prstGeom prst="straightConnector1">
            <a:avLst/>
          </a:prstGeom>
          <a:noFill/>
          <a:ln w="9525" algn="ctr">
            <a:solidFill>
              <a:schemeClr val="accent1"/>
            </a:solidFill>
            <a:round/>
            <a:headEnd/>
            <a:tailEnd type="arrow" w="med" len="med"/>
          </a:ln>
          <a:extLst>
            <a:ext uri="{909E8E84-426E-40DD-AFC4-6F175D3DCCD1}">
              <a14:hiddenFill xmlns:a14="http://schemas.microsoft.com/office/drawing/2010/main">
                <a:noFill/>
              </a14:hiddenFill>
            </a:ext>
          </a:extLst>
        </p:spPr>
      </p:cxnSp>
      <p:sp>
        <p:nvSpPr>
          <p:cNvPr id="32" name="Sjuhörning 31"/>
          <p:cNvSpPr/>
          <p:nvPr/>
        </p:nvSpPr>
        <p:spPr>
          <a:xfrm>
            <a:off x="2128839" y="981076"/>
            <a:ext cx="1512887" cy="1439863"/>
          </a:xfrm>
          <a:prstGeom prst="heptagon">
            <a:avLst/>
          </a:prstGeom>
          <a:solidFill>
            <a:schemeClr val="accent4"/>
          </a:solidFill>
          <a:ln w="25400" cap="flat" cmpd="sng" algn="ctr">
            <a:noFill/>
            <a:prstDash val="solid"/>
          </a:ln>
          <a:effectLst/>
        </p:spPr>
        <p:txBody>
          <a:bodyPr anchor="ctr"/>
          <a:lstStyle/>
          <a:p>
            <a:pPr algn="ctr">
              <a:defRPr/>
            </a:pPr>
            <a:endParaRPr lang="sv-SE" sz="1600" kern="0">
              <a:solidFill>
                <a:sysClr val="window" lastClr="FFFFFF"/>
              </a:solidFill>
            </a:endParaRPr>
          </a:p>
        </p:txBody>
      </p:sp>
      <p:sp>
        <p:nvSpPr>
          <p:cNvPr id="33" name="textruta 32"/>
          <p:cNvSpPr txBox="1"/>
          <p:nvPr/>
        </p:nvSpPr>
        <p:spPr>
          <a:xfrm>
            <a:off x="2414588" y="1233489"/>
            <a:ext cx="1225550" cy="830997"/>
          </a:xfrm>
          <a:prstGeom prst="rect">
            <a:avLst/>
          </a:prstGeom>
          <a:noFill/>
        </p:spPr>
        <p:txBody>
          <a:bodyPr>
            <a:spAutoFit/>
          </a:bodyPr>
          <a:lstStyle/>
          <a:p>
            <a:pPr>
              <a:defRPr/>
            </a:pPr>
            <a:r>
              <a:rPr lang="sv-SE" sz="1600" kern="0" dirty="0">
                <a:solidFill>
                  <a:sysClr val="windowText" lastClr="000000"/>
                </a:solidFill>
              </a:rPr>
              <a:t>Hur vet man vad som är vad?</a:t>
            </a:r>
          </a:p>
        </p:txBody>
      </p:sp>
      <p:sp>
        <p:nvSpPr>
          <p:cNvPr id="34" name="textruta 33"/>
          <p:cNvSpPr txBox="1"/>
          <p:nvPr/>
        </p:nvSpPr>
        <p:spPr>
          <a:xfrm>
            <a:off x="5232400" y="6381750"/>
            <a:ext cx="3600450" cy="338138"/>
          </a:xfrm>
          <a:prstGeom prst="rect">
            <a:avLst/>
          </a:prstGeom>
          <a:noFill/>
        </p:spPr>
        <p:txBody>
          <a:bodyPr>
            <a:spAutoFit/>
          </a:bodyPr>
          <a:lstStyle/>
          <a:p>
            <a:pPr>
              <a:defRPr/>
            </a:pPr>
            <a:r>
              <a:rPr lang="sv-SE" sz="1600" kern="0" dirty="0">
                <a:solidFill>
                  <a:sysClr val="windowText" lastClr="000000"/>
                </a:solidFill>
              </a:rPr>
              <a:t>Varför är det viktigt?</a:t>
            </a:r>
          </a:p>
        </p:txBody>
      </p:sp>
      <p:pic>
        <p:nvPicPr>
          <p:cNvPr id="30" name="Bildobjekt 29">
            <a:extLst>
              <a:ext uri="{FF2B5EF4-FFF2-40B4-BE49-F238E27FC236}">
                <a16:creationId xmlns:a16="http://schemas.microsoft.com/office/drawing/2014/main" id="{706FCF48-1A77-4118-A557-5B49580991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7757" y="6447182"/>
            <a:ext cx="1285460" cy="29817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ubrik 2"/>
          <p:cNvSpPr>
            <a:spLocks noGrp="1"/>
          </p:cNvSpPr>
          <p:nvPr>
            <p:ph type="title"/>
          </p:nvPr>
        </p:nvSpPr>
        <p:spPr>
          <a:xfrm>
            <a:off x="2892426" y="539751"/>
            <a:ext cx="6602413" cy="1089025"/>
          </a:xfrm>
          <a:ln/>
        </p:spPr>
        <p:txBody>
          <a:bodyPr/>
          <a:lstStyle/>
          <a:p>
            <a:pPr eaLnBrk="1" hangingPunct="1"/>
            <a:r>
              <a:rPr lang="sv-SE" altLang="sv-SE"/>
              <a:t>Kemi – limbiska systemet</a:t>
            </a:r>
          </a:p>
        </p:txBody>
      </p:sp>
      <p:sp>
        <p:nvSpPr>
          <p:cNvPr id="31748" name="Platshållare för bildnumm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Font typeface="Arial" panose="020B0604020202020204" pitchFamily="34" charset="0"/>
              <a:buChar char="•"/>
              <a:defRPr sz="2400">
                <a:solidFill>
                  <a:schemeClr val="tx1"/>
                </a:solidFill>
                <a:latin typeface="Verdana" panose="020B0604030504040204" pitchFamily="34" charset="0"/>
              </a:defRPr>
            </a:lvl1pPr>
            <a:lvl2pPr marL="742950" indent="-285750">
              <a:spcBef>
                <a:spcPts val="500"/>
              </a:spcBef>
              <a:buFont typeface="Arial" panose="020B0604020202020204" pitchFamily="34" charset="0"/>
              <a:buChar char="•"/>
              <a:defRPr sz="2000">
                <a:solidFill>
                  <a:schemeClr val="tx1"/>
                </a:solidFill>
                <a:latin typeface="Verdana" panose="020B0604030504040204" pitchFamily="34" charset="0"/>
              </a:defRPr>
            </a:lvl2pPr>
            <a:lvl3pPr marL="1143000" indent="-228600">
              <a:spcBef>
                <a:spcPts val="500"/>
              </a:spcBef>
              <a:buFont typeface="Arial" panose="020B0604020202020204" pitchFamily="34" charset="0"/>
              <a:buChar char="•"/>
              <a:defRPr>
                <a:solidFill>
                  <a:schemeClr val="tx1"/>
                </a:solidFill>
                <a:latin typeface="Verdana" panose="020B0604030504040204" pitchFamily="34" charset="0"/>
              </a:defRPr>
            </a:lvl3pPr>
            <a:lvl4pPr marL="1600200" indent="-228600">
              <a:spcBef>
                <a:spcPts val="500"/>
              </a:spcBef>
              <a:buFont typeface="Arial" panose="020B0604020202020204" pitchFamily="34" charset="0"/>
              <a:buChar char="•"/>
              <a:defRPr sz="1600">
                <a:solidFill>
                  <a:schemeClr val="tx1"/>
                </a:solidFill>
                <a:latin typeface="Verdana" panose="020B0604030504040204" pitchFamily="34" charset="0"/>
              </a:defRPr>
            </a:lvl4pPr>
            <a:lvl5pPr marL="2057400" indent="-228600">
              <a:spcBef>
                <a:spcPts val="500"/>
              </a:spcBef>
              <a:buFont typeface="Arial" panose="020B0604020202020204" pitchFamily="34" charset="0"/>
              <a:buChar char="•"/>
              <a:defRPr sz="1600">
                <a:solidFill>
                  <a:schemeClr val="tx1"/>
                </a:solidFill>
                <a:latin typeface="Verdana" panose="020B0604030504040204" pitchFamily="34" charset="0"/>
              </a:defRPr>
            </a:lvl5pPr>
            <a:lvl6pPr marL="2514600" indent="-228600" eaLnBrk="0" fontAlgn="base" hangingPunct="0">
              <a:spcBef>
                <a:spcPts val="500"/>
              </a:spcBef>
              <a:spcAft>
                <a:spcPct val="0"/>
              </a:spcAft>
              <a:buFont typeface="Arial" panose="020B0604020202020204" pitchFamily="34" charset="0"/>
              <a:buChar char="•"/>
              <a:defRPr sz="1600">
                <a:solidFill>
                  <a:schemeClr val="tx1"/>
                </a:solidFill>
                <a:latin typeface="Verdana" panose="020B0604030504040204" pitchFamily="34" charset="0"/>
              </a:defRPr>
            </a:lvl6pPr>
            <a:lvl7pPr marL="2971800" indent="-228600" eaLnBrk="0" fontAlgn="base" hangingPunct="0">
              <a:spcBef>
                <a:spcPts val="500"/>
              </a:spcBef>
              <a:spcAft>
                <a:spcPct val="0"/>
              </a:spcAft>
              <a:buFont typeface="Arial" panose="020B0604020202020204" pitchFamily="34" charset="0"/>
              <a:buChar char="•"/>
              <a:defRPr sz="1600">
                <a:solidFill>
                  <a:schemeClr val="tx1"/>
                </a:solidFill>
                <a:latin typeface="Verdana" panose="020B0604030504040204" pitchFamily="34" charset="0"/>
              </a:defRPr>
            </a:lvl7pPr>
            <a:lvl8pPr marL="3429000" indent="-228600" eaLnBrk="0" fontAlgn="base" hangingPunct="0">
              <a:spcBef>
                <a:spcPts val="500"/>
              </a:spcBef>
              <a:spcAft>
                <a:spcPct val="0"/>
              </a:spcAft>
              <a:buFont typeface="Arial" panose="020B0604020202020204" pitchFamily="34" charset="0"/>
              <a:buChar char="•"/>
              <a:defRPr sz="1600">
                <a:solidFill>
                  <a:schemeClr val="tx1"/>
                </a:solidFill>
                <a:latin typeface="Verdana" panose="020B0604030504040204" pitchFamily="34" charset="0"/>
              </a:defRPr>
            </a:lvl8pPr>
            <a:lvl9pPr marL="3886200" indent="-228600" eaLnBrk="0" fontAlgn="base" hangingPunct="0">
              <a:spcBef>
                <a:spcPts val="500"/>
              </a:spcBef>
              <a:spcAft>
                <a:spcPct val="0"/>
              </a:spcAft>
              <a:buFont typeface="Arial" panose="020B0604020202020204" pitchFamily="34" charset="0"/>
              <a:buChar char="•"/>
              <a:defRPr sz="1600">
                <a:solidFill>
                  <a:schemeClr val="tx1"/>
                </a:solidFill>
                <a:latin typeface="Verdana" panose="020B0604030504040204" pitchFamily="34" charset="0"/>
              </a:defRPr>
            </a:lvl9pPr>
          </a:lstStyle>
          <a:p>
            <a:pPr>
              <a:spcBef>
                <a:spcPct val="0"/>
              </a:spcBef>
              <a:buFontTx/>
              <a:buNone/>
            </a:pPr>
            <a:fld id="{E93EFAF8-E56A-47C4-886C-BAB3F50A3125}" type="slidenum">
              <a:rPr lang="sv-SE" altLang="sv-SE" sz="1200">
                <a:latin typeface="Arial" panose="020B0604020202020204" pitchFamily="34" charset="0"/>
                <a:cs typeface="Arial" panose="020B0604020202020204" pitchFamily="34" charset="0"/>
              </a:rPr>
              <a:pPr>
                <a:spcBef>
                  <a:spcPct val="0"/>
                </a:spcBef>
                <a:buFontTx/>
                <a:buNone/>
              </a:pPr>
              <a:t>3</a:t>
            </a:fld>
            <a:endParaRPr lang="sv-SE" altLang="sv-SE" sz="1200">
              <a:latin typeface="Arial" panose="020B0604020202020204" pitchFamily="34" charset="0"/>
              <a:cs typeface="Arial" panose="020B0604020202020204" pitchFamily="34" charset="0"/>
            </a:endParaRPr>
          </a:p>
        </p:txBody>
      </p:sp>
      <p:pic>
        <p:nvPicPr>
          <p:cNvPr id="7" name="Platshållare för innehåll 6">
            <a:extLst>
              <a:ext uri="{FF2B5EF4-FFF2-40B4-BE49-F238E27FC236}">
                <a16:creationId xmlns:a16="http://schemas.microsoft.com/office/drawing/2014/main" id="{D831D07A-F12B-4AC1-9FB9-85294FAADA22}"/>
              </a:ext>
            </a:extLst>
          </p:cNvPr>
          <p:cNvPicPr>
            <a:picLocks noGrp="1" noChangeAspect="1"/>
          </p:cNvPicPr>
          <p:nvPr>
            <p:ph idx="1"/>
          </p:nvPr>
        </p:nvPicPr>
        <p:blipFill>
          <a:blip r:embed="rId3"/>
          <a:stretch>
            <a:fillRect/>
          </a:stretch>
        </p:blipFill>
        <p:spPr>
          <a:xfrm>
            <a:off x="2229878" y="1633116"/>
            <a:ext cx="6967686" cy="5161534"/>
          </a:xfrm>
          <a:prstGeom prst="rect">
            <a:avLst/>
          </a:prstGeom>
        </p:spPr>
      </p:pic>
      <p:pic>
        <p:nvPicPr>
          <p:cNvPr id="5" name="Bildobjekt 4">
            <a:extLst>
              <a:ext uri="{FF2B5EF4-FFF2-40B4-BE49-F238E27FC236}">
                <a16:creationId xmlns:a16="http://schemas.microsoft.com/office/drawing/2014/main" id="{0E2CC13D-7279-42C9-A01C-B13077F878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7757" y="6447182"/>
            <a:ext cx="1285460" cy="298176"/>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normAutofit/>
          </a:bodyPr>
          <a:lstStyle/>
          <a:p>
            <a:pPr>
              <a:defRPr/>
            </a:pPr>
            <a:r>
              <a:rPr lang="sv-SE" dirty="0"/>
              <a:t>Trauma skapar vaga konturer </a:t>
            </a:r>
            <a:br>
              <a:rPr lang="sv-SE" dirty="0"/>
            </a:br>
            <a:r>
              <a:rPr lang="sv-SE" dirty="0"/>
              <a:t>– vem är du?</a:t>
            </a:r>
          </a:p>
        </p:txBody>
      </p:sp>
      <p:pic>
        <p:nvPicPr>
          <p:cNvPr id="53251" name="Picture 2" descr="http://t1.gstatic.com/images?q=tbn:ANd9GcTWJMY43WYjPZcc9iUS1e4cAhOq8pkSEVxlVKFFHdK5r_rSOsZ8H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6639" y="1989138"/>
            <a:ext cx="5038725"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Bildobjekt 3">
            <a:extLst>
              <a:ext uri="{FF2B5EF4-FFF2-40B4-BE49-F238E27FC236}">
                <a16:creationId xmlns:a16="http://schemas.microsoft.com/office/drawing/2014/main" id="{46762A29-724C-4764-9CE5-D50A1A01AB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7757" y="6447182"/>
            <a:ext cx="1285460" cy="29817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 1"/>
          <p:cNvSpPr/>
          <p:nvPr/>
        </p:nvSpPr>
        <p:spPr>
          <a:xfrm>
            <a:off x="2063751" y="-242888"/>
            <a:ext cx="576263" cy="647701"/>
          </a:xfrm>
          <a:prstGeom prst="ellipse">
            <a:avLst/>
          </a:prstGeom>
          <a:solidFill>
            <a:schemeClr val="accent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sv-SE"/>
          </a:p>
        </p:txBody>
      </p:sp>
      <p:pic>
        <p:nvPicPr>
          <p:cNvPr id="41987" name="Picture 2" descr="http://t1.gstatic.com/images?q=tbn:ANd9GcRNO4ivAzHkcMGOMMboUqwIdPt_rRktbr6mFSbK-7akdi44Uzje"/>
          <p:cNvPicPr>
            <a:picLocks noChangeAspect="1" noChangeArrowheads="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487488" y="0"/>
            <a:ext cx="9180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ktangel 9"/>
          <p:cNvSpPr/>
          <p:nvPr/>
        </p:nvSpPr>
        <p:spPr>
          <a:xfrm>
            <a:off x="1524001" y="3360739"/>
            <a:ext cx="1952625" cy="369887"/>
          </a:xfrm>
          <a:prstGeom prst="rect">
            <a:avLst/>
          </a:prstGeom>
        </p:spPr>
        <p:txBody>
          <a:bodyPr>
            <a:spAutoFit/>
          </a:bodyPr>
          <a:lstStyle/>
          <a:p>
            <a:pPr>
              <a:defRPr/>
            </a:pPr>
            <a:r>
              <a:rPr lang="sv-SE" kern="0" dirty="0" err="1">
                <a:solidFill>
                  <a:sysClr val="window" lastClr="FFFFFF"/>
                </a:solidFill>
                <a:latin typeface="Arial" charset="0"/>
              </a:rPr>
              <a:t>myelinisering</a:t>
            </a:r>
            <a:endParaRPr lang="sv-SE" kern="0" dirty="0">
              <a:solidFill>
                <a:sysClr val="window" lastClr="FFFFFF"/>
              </a:solidFill>
              <a:latin typeface="Arial" charset="0"/>
            </a:endParaRPr>
          </a:p>
        </p:txBody>
      </p:sp>
      <p:sp>
        <p:nvSpPr>
          <p:cNvPr id="11" name="textruta 10"/>
          <p:cNvSpPr txBox="1"/>
          <p:nvPr/>
        </p:nvSpPr>
        <p:spPr>
          <a:xfrm>
            <a:off x="6960097" y="223768"/>
            <a:ext cx="2232025" cy="923925"/>
          </a:xfrm>
          <a:prstGeom prst="rect">
            <a:avLst/>
          </a:prstGeom>
          <a:noFill/>
        </p:spPr>
        <p:txBody>
          <a:bodyPr wrap="square">
            <a:spAutoFit/>
          </a:bodyPr>
          <a:lstStyle/>
          <a:p>
            <a:pPr>
              <a:defRPr/>
            </a:pPr>
            <a:r>
              <a:rPr lang="sv-SE" kern="0" dirty="0">
                <a:latin typeface="Arial" charset="0"/>
              </a:rPr>
              <a:t>Neurala nätverk: Från Myrgångar till</a:t>
            </a:r>
          </a:p>
          <a:p>
            <a:pPr>
              <a:defRPr/>
            </a:pPr>
            <a:r>
              <a:rPr lang="sv-SE" kern="0" dirty="0">
                <a:latin typeface="Arial" charset="0"/>
              </a:rPr>
              <a:t>Motorvägar</a:t>
            </a:r>
          </a:p>
        </p:txBody>
      </p:sp>
      <p:sp>
        <p:nvSpPr>
          <p:cNvPr id="12" name="textruta 11"/>
          <p:cNvSpPr txBox="1"/>
          <p:nvPr/>
        </p:nvSpPr>
        <p:spPr>
          <a:xfrm>
            <a:off x="9048750" y="1916113"/>
            <a:ext cx="1435100" cy="1477328"/>
          </a:xfrm>
          <a:prstGeom prst="rect">
            <a:avLst/>
          </a:prstGeom>
          <a:noFill/>
        </p:spPr>
        <p:txBody>
          <a:bodyPr>
            <a:spAutoFit/>
          </a:bodyPr>
          <a:lstStyle/>
          <a:p>
            <a:pPr>
              <a:defRPr/>
            </a:pPr>
            <a:r>
              <a:rPr lang="sv-SE" i="1" kern="0" dirty="0">
                <a:solidFill>
                  <a:srgbClr val="FF0000"/>
                </a:solidFill>
                <a:latin typeface="Arial" charset="0"/>
              </a:rPr>
              <a:t>Neurons </a:t>
            </a:r>
            <a:r>
              <a:rPr lang="sv-SE" i="1" kern="0" dirty="0" err="1">
                <a:solidFill>
                  <a:srgbClr val="FF0000"/>
                </a:solidFill>
                <a:latin typeface="Arial" charset="0"/>
              </a:rPr>
              <a:t>which</a:t>
            </a:r>
            <a:r>
              <a:rPr lang="sv-SE" i="1" kern="0" dirty="0">
                <a:solidFill>
                  <a:srgbClr val="FF0000"/>
                </a:solidFill>
                <a:latin typeface="Arial" charset="0"/>
              </a:rPr>
              <a:t> </a:t>
            </a:r>
            <a:r>
              <a:rPr lang="sv-SE" i="1" kern="0" dirty="0" err="1">
                <a:solidFill>
                  <a:srgbClr val="FF0000"/>
                </a:solidFill>
                <a:latin typeface="Arial" charset="0"/>
              </a:rPr>
              <a:t>fire</a:t>
            </a:r>
            <a:r>
              <a:rPr lang="sv-SE" i="1" kern="0" dirty="0">
                <a:solidFill>
                  <a:srgbClr val="FF0000"/>
                </a:solidFill>
                <a:latin typeface="Arial" charset="0"/>
              </a:rPr>
              <a:t> </a:t>
            </a:r>
            <a:r>
              <a:rPr lang="sv-SE" i="1" kern="0" dirty="0" err="1">
                <a:solidFill>
                  <a:srgbClr val="FF0000"/>
                </a:solidFill>
                <a:latin typeface="Arial" charset="0"/>
              </a:rPr>
              <a:t>together</a:t>
            </a:r>
            <a:r>
              <a:rPr lang="sv-SE" i="1" kern="0" dirty="0">
                <a:solidFill>
                  <a:srgbClr val="FF0000"/>
                </a:solidFill>
                <a:latin typeface="Arial" charset="0"/>
              </a:rPr>
              <a:t>, wire </a:t>
            </a:r>
            <a:r>
              <a:rPr lang="sv-SE" i="1" kern="0" dirty="0" err="1">
                <a:solidFill>
                  <a:srgbClr val="FF0000"/>
                </a:solidFill>
                <a:latin typeface="Arial" charset="0"/>
              </a:rPr>
              <a:t>together</a:t>
            </a:r>
            <a:endParaRPr lang="sv-SE" i="1" kern="0" dirty="0">
              <a:solidFill>
                <a:srgbClr val="FF0000"/>
              </a:solidFill>
              <a:latin typeface="Arial" charset="0"/>
            </a:endParaRPr>
          </a:p>
        </p:txBody>
      </p:sp>
      <p:cxnSp>
        <p:nvCxnSpPr>
          <p:cNvPr id="41992" name="Rak pil 12"/>
          <p:cNvCxnSpPr>
            <a:cxnSpLocks noChangeShapeType="1"/>
          </p:cNvCxnSpPr>
          <p:nvPr/>
        </p:nvCxnSpPr>
        <p:spPr bwMode="auto">
          <a:xfrm flipV="1">
            <a:off x="3000375" y="3500439"/>
            <a:ext cx="431800" cy="73025"/>
          </a:xfrm>
          <a:prstGeom prst="straightConnector1">
            <a:avLst/>
          </a:prstGeom>
          <a:noFill/>
          <a:ln w="9525" algn="ctr">
            <a:solidFill>
              <a:srgbClr val="4A7EBB"/>
            </a:solidFill>
            <a:round/>
            <a:headEnd/>
            <a:tailEnd type="arrow" w="med" len="med"/>
          </a:ln>
          <a:extLst>
            <a:ext uri="{909E8E84-426E-40DD-AFC4-6F175D3DCCD1}">
              <a14:hiddenFill xmlns:a14="http://schemas.microsoft.com/office/drawing/2010/main">
                <a:noFill/>
              </a14:hiddenFill>
            </a:ext>
          </a:extLst>
        </p:spPr>
      </p:cxnSp>
      <p:pic>
        <p:nvPicPr>
          <p:cNvPr id="3" name="Bildobjekt 2">
            <a:extLst>
              <a:ext uri="{FF2B5EF4-FFF2-40B4-BE49-F238E27FC236}">
                <a16:creationId xmlns:a16="http://schemas.microsoft.com/office/drawing/2014/main" id="{81FD4F28-CFB1-4A9E-87E9-AD3D08F8DBDF}"/>
              </a:ext>
            </a:extLst>
          </p:cNvPr>
          <p:cNvPicPr>
            <a:picLocks noChangeAspect="1"/>
          </p:cNvPicPr>
          <p:nvPr/>
        </p:nvPicPr>
        <p:blipFill>
          <a:blip r:embed="rId5"/>
          <a:stretch>
            <a:fillRect/>
          </a:stretch>
        </p:blipFill>
        <p:spPr>
          <a:xfrm>
            <a:off x="3647729" y="4509121"/>
            <a:ext cx="2619375" cy="1743075"/>
          </a:xfrm>
          <a:prstGeom prst="rect">
            <a:avLst/>
          </a:prstGeom>
        </p:spPr>
      </p:pic>
      <p:sp>
        <p:nvSpPr>
          <p:cNvPr id="5" name="textruta 4">
            <a:extLst>
              <a:ext uri="{FF2B5EF4-FFF2-40B4-BE49-F238E27FC236}">
                <a16:creationId xmlns:a16="http://schemas.microsoft.com/office/drawing/2014/main" id="{41D89F40-8862-48FD-9E76-B011A9681C62}"/>
              </a:ext>
            </a:extLst>
          </p:cNvPr>
          <p:cNvSpPr txBox="1"/>
          <p:nvPr/>
        </p:nvSpPr>
        <p:spPr>
          <a:xfrm>
            <a:off x="2063750" y="605805"/>
            <a:ext cx="2088034" cy="369332"/>
          </a:xfrm>
          <a:prstGeom prst="rect">
            <a:avLst/>
          </a:prstGeom>
          <a:noFill/>
        </p:spPr>
        <p:txBody>
          <a:bodyPr wrap="square" rtlCol="0">
            <a:spAutoFit/>
          </a:bodyPr>
          <a:lstStyle/>
          <a:p>
            <a:r>
              <a:rPr lang="sv-SE" dirty="0"/>
              <a:t>Fosterstadiet…</a:t>
            </a:r>
          </a:p>
        </p:txBody>
      </p:sp>
      <p:pic>
        <p:nvPicPr>
          <p:cNvPr id="13" name="Bildobjekt 12">
            <a:extLst>
              <a:ext uri="{FF2B5EF4-FFF2-40B4-BE49-F238E27FC236}">
                <a16:creationId xmlns:a16="http://schemas.microsoft.com/office/drawing/2014/main" id="{5DB90216-E7C5-43B8-8AD2-06C3CEF033D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07757" y="6447182"/>
            <a:ext cx="1285460" cy="298176"/>
          </a:xfrm>
          <a:prstGeom prst="rect">
            <a:avLst/>
          </a:prstGeom>
        </p:spPr>
      </p:pic>
    </p:spTree>
    <p:extLst>
      <p:ext uri="{BB962C8B-B14F-4D97-AF65-F5344CB8AC3E}">
        <p14:creationId xmlns:p14="http://schemas.microsoft.com/office/powerpoint/2010/main" val="4292928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180C48DE-C3A4-4F27-8F0E-0FB493AC5B7C}"/>
              </a:ext>
            </a:extLst>
          </p:cNvPr>
          <p:cNvPicPr>
            <a:picLocks noChangeAspect="1"/>
          </p:cNvPicPr>
          <p:nvPr/>
        </p:nvPicPr>
        <p:blipFill>
          <a:blip r:embed="rId2">
            <a:lum bright="70000" contrast="-70000"/>
          </a:blip>
          <a:stretch>
            <a:fillRect/>
          </a:stretch>
        </p:blipFill>
        <p:spPr>
          <a:xfrm>
            <a:off x="1524001" y="19735"/>
            <a:ext cx="9143999" cy="6858000"/>
          </a:xfrm>
          <a:prstGeom prst="rect">
            <a:avLst/>
          </a:prstGeom>
          <a:solidFill>
            <a:schemeClr val="bg2">
              <a:lumMod val="90000"/>
            </a:schemeClr>
          </a:solidFill>
        </p:spPr>
      </p:pic>
      <p:sp>
        <p:nvSpPr>
          <p:cNvPr id="43011" name="Platshållare för bildnumm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6600"/>
              </a:buClr>
              <a:buSzPct val="85000"/>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Ø"/>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lr>
                <a:srgbClr val="FF6600"/>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lr>
                <a:srgbClr val="FF6600"/>
              </a:buClr>
              <a:buSzPct val="100000"/>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lr>
                <a:srgbClr val="FF6600"/>
              </a:buClr>
              <a:buSzPct val="100000"/>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lr>
                <a:srgbClr val="FF6600"/>
              </a:buClr>
              <a:buSzPct val="100000"/>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lr>
                <a:srgbClr val="FF6600"/>
              </a:buClr>
              <a:buSzPct val="100000"/>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lr>
                <a:srgbClr val="FF6600"/>
              </a:buClr>
              <a:buSzPct val="100000"/>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lr>
                <a:srgbClr val="FF6600"/>
              </a:buClr>
              <a:buSzPct val="100000"/>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buClrTx/>
              <a:buSzTx/>
              <a:buFontTx/>
              <a:buNone/>
            </a:pPr>
            <a:fld id="{5DAFCC4C-4409-4FD0-AF35-7527F7ECCDE3}" type="slidenum">
              <a:rPr lang="sv-SE" altLang="sv-SE" sz="1200"/>
              <a:pPr>
                <a:spcBef>
                  <a:spcPct val="0"/>
                </a:spcBef>
                <a:buClrTx/>
                <a:buSzTx/>
                <a:buFontTx/>
                <a:buNone/>
              </a:pPr>
              <a:t>5</a:t>
            </a:fld>
            <a:endParaRPr lang="sv-SE" altLang="sv-SE" sz="1200"/>
          </a:p>
        </p:txBody>
      </p:sp>
      <p:sp>
        <p:nvSpPr>
          <p:cNvPr id="2" name="Ellips 1"/>
          <p:cNvSpPr/>
          <p:nvPr/>
        </p:nvSpPr>
        <p:spPr>
          <a:xfrm>
            <a:off x="2063751" y="-242888"/>
            <a:ext cx="576263" cy="647701"/>
          </a:xfrm>
          <a:prstGeom prst="ellipse">
            <a:avLst/>
          </a:prstGeom>
          <a:solidFill>
            <a:schemeClr val="accent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sv-SE"/>
          </a:p>
        </p:txBody>
      </p:sp>
      <p:sp>
        <p:nvSpPr>
          <p:cNvPr id="10" name="textruta 9"/>
          <p:cNvSpPr txBox="1"/>
          <p:nvPr/>
        </p:nvSpPr>
        <p:spPr>
          <a:xfrm>
            <a:off x="4801394" y="390575"/>
            <a:ext cx="2233613" cy="646112"/>
          </a:xfrm>
          <a:prstGeom prst="rect">
            <a:avLst/>
          </a:prstGeom>
          <a:noFill/>
        </p:spPr>
        <p:txBody>
          <a:bodyPr>
            <a:spAutoFit/>
          </a:bodyPr>
          <a:lstStyle/>
          <a:p>
            <a:pPr>
              <a:defRPr/>
            </a:pPr>
            <a:r>
              <a:rPr lang="sv-SE" b="1" kern="0" dirty="0">
                <a:solidFill>
                  <a:sysClr val="windowText" lastClr="000000"/>
                </a:solidFill>
                <a:latin typeface="Arial" charset="0"/>
              </a:rPr>
              <a:t>Hjärnan har utvecklingsfönster</a:t>
            </a:r>
          </a:p>
        </p:txBody>
      </p:sp>
      <p:sp>
        <p:nvSpPr>
          <p:cNvPr id="13" name="textruta 12"/>
          <p:cNvSpPr txBox="1"/>
          <p:nvPr/>
        </p:nvSpPr>
        <p:spPr>
          <a:xfrm>
            <a:off x="4435012" y="3927378"/>
            <a:ext cx="1651000" cy="368300"/>
          </a:xfrm>
          <a:prstGeom prst="rect">
            <a:avLst/>
          </a:prstGeom>
          <a:noFill/>
        </p:spPr>
        <p:txBody>
          <a:bodyPr>
            <a:spAutoFit/>
          </a:bodyPr>
          <a:lstStyle/>
          <a:p>
            <a:pPr>
              <a:defRPr/>
            </a:pPr>
            <a:r>
              <a:rPr lang="sv-SE" kern="0" dirty="0">
                <a:solidFill>
                  <a:sysClr val="windowText" lastClr="000000"/>
                </a:solidFill>
                <a:latin typeface="Arial" charset="0"/>
              </a:rPr>
              <a:t>Synapsbortfall</a:t>
            </a:r>
          </a:p>
        </p:txBody>
      </p:sp>
      <p:sp>
        <p:nvSpPr>
          <p:cNvPr id="17" name="textruta 16"/>
          <p:cNvSpPr txBox="1"/>
          <p:nvPr/>
        </p:nvSpPr>
        <p:spPr>
          <a:xfrm>
            <a:off x="2424114" y="879475"/>
            <a:ext cx="1049337" cy="369888"/>
          </a:xfrm>
          <a:prstGeom prst="rect">
            <a:avLst/>
          </a:prstGeom>
          <a:noFill/>
        </p:spPr>
        <p:txBody>
          <a:bodyPr>
            <a:spAutoFit/>
          </a:bodyPr>
          <a:lstStyle/>
          <a:p>
            <a:pPr>
              <a:defRPr/>
            </a:pPr>
            <a:r>
              <a:rPr lang="sv-SE" b="1" kern="0" dirty="0">
                <a:solidFill>
                  <a:sysClr val="windowText" lastClr="000000"/>
                </a:solidFill>
                <a:latin typeface="Arial" charset="0"/>
              </a:rPr>
              <a:t>Gener?</a:t>
            </a:r>
          </a:p>
        </p:txBody>
      </p:sp>
      <p:sp>
        <p:nvSpPr>
          <p:cNvPr id="18" name="Rektangel 17"/>
          <p:cNvSpPr/>
          <p:nvPr/>
        </p:nvSpPr>
        <p:spPr>
          <a:xfrm>
            <a:off x="3881383" y="1922292"/>
            <a:ext cx="2549525" cy="576263"/>
          </a:xfrm>
          <a:prstGeom prst="rect">
            <a:avLst/>
          </a:prstGeom>
          <a:solidFill>
            <a:schemeClr val="accent3">
              <a:lumMod val="40000"/>
              <a:lumOff val="60000"/>
            </a:schemeClr>
          </a:solidFill>
          <a:ln w="25400" cap="flat" cmpd="sng" algn="ctr">
            <a:solidFill>
              <a:srgbClr val="4F81BD">
                <a:shade val="50000"/>
              </a:srgbClr>
            </a:solidFill>
            <a:prstDash val="solid"/>
          </a:ln>
          <a:effectLst/>
        </p:spPr>
        <p:txBody>
          <a:bodyPr anchor="ctr"/>
          <a:lstStyle/>
          <a:p>
            <a:pPr algn="ctr">
              <a:defRPr/>
            </a:pPr>
            <a:r>
              <a:rPr lang="sv-SE" kern="0" dirty="0" err="1">
                <a:latin typeface="Calibri"/>
              </a:rPr>
              <a:t>Orbitofrontala</a:t>
            </a:r>
            <a:r>
              <a:rPr lang="sv-SE" kern="0" dirty="0">
                <a:latin typeface="Calibri"/>
              </a:rPr>
              <a:t> loben</a:t>
            </a:r>
          </a:p>
        </p:txBody>
      </p:sp>
      <p:sp>
        <p:nvSpPr>
          <p:cNvPr id="19" name="Flödesschema: Process 18"/>
          <p:cNvSpPr/>
          <p:nvPr/>
        </p:nvSpPr>
        <p:spPr>
          <a:xfrm>
            <a:off x="1847529" y="2839244"/>
            <a:ext cx="1349375" cy="792162"/>
          </a:xfrm>
          <a:prstGeom prst="flowChartProcess">
            <a:avLst/>
          </a:prstGeom>
          <a:solidFill>
            <a:schemeClr val="accent3">
              <a:lumMod val="40000"/>
              <a:lumOff val="60000"/>
            </a:schemeClr>
          </a:solidFill>
          <a:ln w="25400" cap="flat" cmpd="sng" algn="ctr">
            <a:solidFill>
              <a:srgbClr val="4F81BD">
                <a:shade val="50000"/>
              </a:srgbClr>
            </a:solidFill>
            <a:prstDash val="solid"/>
          </a:ln>
          <a:effectLst/>
        </p:spPr>
        <p:txBody>
          <a:bodyPr anchor="ctr"/>
          <a:lstStyle/>
          <a:p>
            <a:pPr>
              <a:defRPr/>
            </a:pPr>
            <a:r>
              <a:rPr lang="sv-SE" kern="0" dirty="0">
                <a:latin typeface="Calibri"/>
              </a:rPr>
              <a:t>Exekutiva funktioner</a:t>
            </a:r>
          </a:p>
        </p:txBody>
      </p:sp>
      <p:sp>
        <p:nvSpPr>
          <p:cNvPr id="11" name="textruta 10"/>
          <p:cNvSpPr txBox="1"/>
          <p:nvPr/>
        </p:nvSpPr>
        <p:spPr>
          <a:xfrm>
            <a:off x="3863977" y="3244924"/>
            <a:ext cx="1833563" cy="646112"/>
          </a:xfrm>
          <a:prstGeom prst="rect">
            <a:avLst/>
          </a:prstGeom>
          <a:noFill/>
        </p:spPr>
        <p:txBody>
          <a:bodyPr>
            <a:spAutoFit/>
          </a:bodyPr>
          <a:lstStyle/>
          <a:p>
            <a:pPr>
              <a:defRPr/>
            </a:pPr>
            <a:r>
              <a:rPr lang="sv-SE" kern="0" dirty="0">
                <a:solidFill>
                  <a:sysClr val="windowText" lastClr="000000"/>
                </a:solidFill>
                <a:latin typeface="Arial" charset="0"/>
              </a:rPr>
              <a:t>12-18 månader: relationsfokus</a:t>
            </a:r>
          </a:p>
        </p:txBody>
      </p:sp>
      <p:pic>
        <p:nvPicPr>
          <p:cNvPr id="7" name="Bild 6" descr="Surfplatta">
            <a:extLst>
              <a:ext uri="{FF2B5EF4-FFF2-40B4-BE49-F238E27FC236}">
                <a16:creationId xmlns:a16="http://schemas.microsoft.com/office/drawing/2014/main" id="{1131610D-57DB-46C4-A293-58624D5E3F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63976" y="-344486"/>
            <a:ext cx="3887788" cy="2160586"/>
          </a:xfrm>
          <a:prstGeom prst="rect">
            <a:avLst/>
          </a:prstGeom>
        </p:spPr>
      </p:pic>
      <p:sp>
        <p:nvSpPr>
          <p:cNvPr id="8" name="textruta 7">
            <a:extLst>
              <a:ext uri="{FF2B5EF4-FFF2-40B4-BE49-F238E27FC236}">
                <a16:creationId xmlns:a16="http://schemas.microsoft.com/office/drawing/2014/main" id="{AD9EE3C2-A9B6-41A8-ADFB-C8DEDCB18E4C}"/>
              </a:ext>
            </a:extLst>
          </p:cNvPr>
          <p:cNvSpPr txBox="1"/>
          <p:nvPr/>
        </p:nvSpPr>
        <p:spPr>
          <a:xfrm>
            <a:off x="7751764" y="4221088"/>
            <a:ext cx="2736725" cy="369332"/>
          </a:xfrm>
          <a:prstGeom prst="rect">
            <a:avLst/>
          </a:prstGeom>
          <a:noFill/>
        </p:spPr>
        <p:txBody>
          <a:bodyPr wrap="square" rtlCol="0">
            <a:spAutoFit/>
          </a:bodyPr>
          <a:lstStyle/>
          <a:p>
            <a:r>
              <a:rPr lang="sv-SE" dirty="0"/>
              <a:t>Hjärnstammen</a:t>
            </a:r>
          </a:p>
        </p:txBody>
      </p:sp>
      <p:sp>
        <p:nvSpPr>
          <p:cNvPr id="12" name="Pil: höger 11">
            <a:extLst>
              <a:ext uri="{FF2B5EF4-FFF2-40B4-BE49-F238E27FC236}">
                <a16:creationId xmlns:a16="http://schemas.microsoft.com/office/drawing/2014/main" id="{28182BCB-47FB-42D7-B6CB-3FEF229FA64C}"/>
              </a:ext>
            </a:extLst>
          </p:cNvPr>
          <p:cNvSpPr/>
          <p:nvPr/>
        </p:nvSpPr>
        <p:spPr>
          <a:xfrm>
            <a:off x="3196903" y="2335213"/>
            <a:ext cx="357510" cy="4070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13">
            <a:extLst>
              <a:ext uri="{FF2B5EF4-FFF2-40B4-BE49-F238E27FC236}">
                <a16:creationId xmlns:a16="http://schemas.microsoft.com/office/drawing/2014/main" id="{38B6DC74-D648-4CDA-8FCE-86736F172C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07757" y="6447182"/>
            <a:ext cx="1285460" cy="298176"/>
          </a:xfrm>
          <a:prstGeom prst="rect">
            <a:avLst/>
          </a:prstGeom>
        </p:spPr>
      </p:pic>
    </p:spTree>
    <p:extLst>
      <p:ext uri="{BB962C8B-B14F-4D97-AF65-F5344CB8AC3E}">
        <p14:creationId xmlns:p14="http://schemas.microsoft.com/office/powerpoint/2010/main" val="4185280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5183009" y="1740924"/>
            <a:ext cx="204373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AU" sz="2100" b="1" dirty="0" err="1">
                <a:latin typeface="Calibri" panose="020F0502020204030204" pitchFamily="34" charset="0"/>
              </a:rPr>
              <a:t>Implicita</a:t>
            </a:r>
            <a:r>
              <a:rPr lang="en-AU" sz="2100" b="1" dirty="0">
                <a:latin typeface="Calibri" panose="020F0502020204030204" pitchFamily="34" charset="0"/>
              </a:rPr>
              <a:t> </a:t>
            </a:r>
            <a:r>
              <a:rPr lang="en-AU" sz="2100" dirty="0" err="1">
                <a:latin typeface="Calibri" panose="020F0502020204030204" pitchFamily="34" charset="0"/>
              </a:rPr>
              <a:t>minnen</a:t>
            </a:r>
            <a:r>
              <a:rPr lang="en-AU" sz="2100" dirty="0">
                <a:latin typeface="Calibri" panose="020F0502020204030204" pitchFamily="34" charset="0"/>
              </a:rPr>
              <a:t> </a:t>
            </a:r>
            <a:r>
              <a:rPr lang="en-AU" sz="2100" dirty="0" err="1">
                <a:latin typeface="Calibri" panose="020F0502020204030204" pitchFamily="34" charset="0"/>
              </a:rPr>
              <a:t>är</a:t>
            </a:r>
            <a:r>
              <a:rPr lang="en-AU" sz="2100" dirty="0">
                <a:latin typeface="Calibri" panose="020F0502020204030204" pitchFamily="34" charset="0"/>
              </a:rPr>
              <a:t> </a:t>
            </a:r>
            <a:r>
              <a:rPr lang="en-AU" sz="2100" dirty="0" err="1">
                <a:latin typeface="Calibri" panose="020F0502020204030204" pitchFamily="34" charset="0"/>
              </a:rPr>
              <a:t>omedvetna</a:t>
            </a:r>
            <a:r>
              <a:rPr lang="en-AU" sz="2100" dirty="0">
                <a:latin typeface="Calibri" panose="020F0502020204030204" pitchFamily="34" charset="0"/>
              </a:rPr>
              <a:t>.  </a:t>
            </a:r>
          </a:p>
        </p:txBody>
      </p:sp>
      <p:sp>
        <p:nvSpPr>
          <p:cNvPr id="56324" name="TextBox 3"/>
          <p:cNvSpPr txBox="1">
            <a:spLocks noChangeArrowheads="1"/>
          </p:cNvSpPr>
          <p:nvPr/>
        </p:nvSpPr>
        <p:spPr bwMode="auto">
          <a:xfrm>
            <a:off x="2189922" y="4185086"/>
            <a:ext cx="338286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AU" sz="2100" b="1" dirty="0" err="1">
                <a:latin typeface="Calibri" panose="020F0502020204030204" pitchFamily="34" charset="0"/>
              </a:rPr>
              <a:t>Explicita</a:t>
            </a:r>
            <a:r>
              <a:rPr lang="en-AU" sz="2100" dirty="0">
                <a:latin typeface="Calibri" panose="020F0502020204030204" pitchFamily="34" charset="0"/>
              </a:rPr>
              <a:t> </a:t>
            </a:r>
            <a:r>
              <a:rPr lang="en-AU" sz="2100" dirty="0" err="1">
                <a:latin typeface="Calibri" panose="020F0502020204030204" pitchFamily="34" charset="0"/>
              </a:rPr>
              <a:t>minnen</a:t>
            </a:r>
            <a:r>
              <a:rPr lang="en-AU" sz="2100" dirty="0">
                <a:latin typeface="Calibri" panose="020F0502020204030204" pitchFamily="34" charset="0"/>
              </a:rPr>
              <a:t>: </a:t>
            </a:r>
            <a:r>
              <a:rPr lang="en-AU" sz="2100" dirty="0" err="1">
                <a:latin typeface="Calibri" panose="020F0502020204030204" pitchFamily="34" charset="0"/>
              </a:rPr>
              <a:t>fakta</a:t>
            </a:r>
            <a:r>
              <a:rPr lang="en-AU" sz="2100" dirty="0">
                <a:latin typeface="Calibri" panose="020F0502020204030204" pitchFamily="34" charset="0"/>
              </a:rPr>
              <a:t>, </a:t>
            </a:r>
            <a:r>
              <a:rPr lang="en-AU" sz="2100" dirty="0" err="1">
                <a:latin typeface="Calibri" panose="020F0502020204030204" pitchFamily="34" charset="0"/>
              </a:rPr>
              <a:t>händelser</a:t>
            </a:r>
            <a:r>
              <a:rPr lang="en-AU" sz="2100" dirty="0">
                <a:latin typeface="Calibri" panose="020F0502020204030204" pitchFamily="34" charset="0"/>
              </a:rPr>
              <a:t> </a:t>
            </a:r>
            <a:r>
              <a:rPr lang="en-AU" sz="2100" dirty="0" err="1">
                <a:latin typeface="Calibri" panose="020F0502020204030204" pitchFamily="34" charset="0"/>
              </a:rPr>
              <a:t>och</a:t>
            </a:r>
            <a:r>
              <a:rPr lang="en-AU" sz="2100" dirty="0">
                <a:latin typeface="Calibri" panose="020F0502020204030204" pitchFamily="34" charset="0"/>
              </a:rPr>
              <a:t> </a:t>
            </a:r>
            <a:r>
              <a:rPr lang="en-AU" sz="2100" dirty="0" err="1">
                <a:latin typeface="Calibri" panose="020F0502020204030204" pitchFamily="34" charset="0"/>
              </a:rPr>
              <a:t>föreställningar</a:t>
            </a:r>
            <a:r>
              <a:rPr lang="en-AU" sz="2100" dirty="0">
                <a:latin typeface="Calibri" panose="020F0502020204030204" pitchFamily="34" charset="0"/>
              </a:rPr>
              <a:t> </a:t>
            </a:r>
            <a:r>
              <a:rPr lang="en-AU" sz="2100" dirty="0" err="1">
                <a:latin typeface="Calibri" panose="020F0502020204030204" pitchFamily="34" charset="0"/>
              </a:rPr>
              <a:t>och</a:t>
            </a:r>
            <a:r>
              <a:rPr lang="en-AU" sz="2100" dirty="0">
                <a:latin typeface="Calibri" panose="020F0502020204030204" pitchFamily="34" charset="0"/>
              </a:rPr>
              <a:t> </a:t>
            </a:r>
            <a:r>
              <a:rPr lang="en-AU" sz="2100" dirty="0" err="1">
                <a:latin typeface="Calibri" panose="020F0502020204030204" pitchFamily="34" charset="0"/>
              </a:rPr>
              <a:t>som</a:t>
            </a:r>
            <a:r>
              <a:rPr lang="en-AU" sz="2100" dirty="0">
                <a:latin typeface="Calibri" panose="020F0502020204030204" pitchFamily="34" charset="0"/>
              </a:rPr>
              <a:t> vi </a:t>
            </a:r>
            <a:r>
              <a:rPr lang="en-AU" sz="2100" dirty="0" err="1">
                <a:latin typeface="Calibri" panose="020F0502020204030204" pitchFamily="34" charset="0"/>
              </a:rPr>
              <a:t>kan</a:t>
            </a:r>
            <a:r>
              <a:rPr lang="en-AU" sz="2100" dirty="0">
                <a:latin typeface="Calibri" panose="020F0502020204030204" pitchFamily="34" charset="0"/>
              </a:rPr>
              <a:t> </a:t>
            </a:r>
            <a:r>
              <a:rPr lang="en-AU" sz="2100" dirty="0" err="1">
                <a:latin typeface="Calibri" panose="020F0502020204030204" pitchFamily="34" charset="0"/>
              </a:rPr>
              <a:t>medvetet</a:t>
            </a:r>
            <a:r>
              <a:rPr lang="en-AU" sz="2100" dirty="0">
                <a:latin typeface="Calibri" panose="020F0502020204030204" pitchFamily="34" charset="0"/>
              </a:rPr>
              <a:t> </a:t>
            </a:r>
            <a:r>
              <a:rPr lang="en-AU" sz="2100" dirty="0" err="1">
                <a:latin typeface="Calibri" panose="020F0502020204030204" pitchFamily="34" charset="0"/>
              </a:rPr>
              <a:t>komma</a:t>
            </a:r>
            <a:r>
              <a:rPr lang="en-AU" sz="2100" dirty="0">
                <a:latin typeface="Calibri" panose="020F0502020204030204" pitchFamily="34" charset="0"/>
              </a:rPr>
              <a:t> </a:t>
            </a:r>
            <a:r>
              <a:rPr lang="en-AU" sz="2100" dirty="0" err="1">
                <a:latin typeface="Calibri" panose="020F0502020204030204" pitchFamily="34" charset="0"/>
              </a:rPr>
              <a:t>ihåg</a:t>
            </a:r>
            <a:r>
              <a:rPr lang="en-AU" sz="2100" dirty="0">
                <a:latin typeface="Calibri" panose="020F0502020204030204" pitchFamily="34" charset="0"/>
              </a:rPr>
              <a:t>. </a:t>
            </a:r>
            <a:endParaRPr lang="en-AU" sz="1350" dirty="0"/>
          </a:p>
        </p:txBody>
      </p:sp>
      <p:sp>
        <p:nvSpPr>
          <p:cNvPr id="3" name="Slide Number Placeholder 2"/>
          <p:cNvSpPr>
            <a:spLocks noGrp="1"/>
          </p:cNvSpPr>
          <p:nvPr>
            <p:ph type="sldNum" sz="quarter" idx="12"/>
          </p:nvPr>
        </p:nvSpPr>
        <p:spPr>
          <a:xfrm>
            <a:off x="8610600" y="6356351"/>
            <a:ext cx="2057400" cy="365125"/>
          </a:xfrm>
          <a:prstGeom prst="rect">
            <a:avLst/>
          </a:prstGeom>
        </p:spPr>
        <p:txBody>
          <a:bodyPr/>
          <a:lstStyle/>
          <a:p>
            <a:pPr>
              <a:defRPr/>
            </a:pPr>
            <a:fld id="{8101B99C-2DCA-4CA6-A739-1AC2B23BCF25}" type="slidenum">
              <a:rPr lang="en-US" smtClean="0"/>
              <a:pPr>
                <a:defRPr/>
              </a:pPr>
              <a:t>6</a:t>
            </a:fld>
            <a:endParaRPr lang="en-US"/>
          </a:p>
        </p:txBody>
      </p:sp>
      <p:pic>
        <p:nvPicPr>
          <p:cNvPr id="6" name="Bildobjekt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5426" y="5657851"/>
            <a:ext cx="1053548" cy="268357"/>
          </a:xfrm>
          <a:prstGeom prst="rect">
            <a:avLst/>
          </a:prstGeom>
        </p:spPr>
      </p:pic>
      <p:sp>
        <p:nvSpPr>
          <p:cNvPr id="2" name="Pratbubbla: oval 1"/>
          <p:cNvSpPr/>
          <p:nvPr/>
        </p:nvSpPr>
        <p:spPr>
          <a:xfrm>
            <a:off x="7467600" y="1243186"/>
            <a:ext cx="3041374" cy="4023761"/>
          </a:xfrm>
          <a:prstGeom prst="wedgeEllipseCallou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50" i="1" dirty="0">
                <a:solidFill>
                  <a:schemeClr val="tx1"/>
                </a:solidFill>
              </a:rPr>
              <a:t>Mamma dog när jag var liten, hon ramlade på golvet och dog. Pappa gifte om sig. Pappa och styvmor misshandlade mig. När jag var 4 år kastade de ut mig på gatan. (…) Pappa brände min hand med cigarett om jag inte ville göra som han ville. Han använde även kniv och slog mig. Jag vet inte varför, men jag vill göra min kropp illa. Skära i den, och bränna den. Jag vet inte varför, men det känns… rätt. bra…</a:t>
            </a:r>
          </a:p>
        </p:txBody>
      </p:sp>
      <p:sp>
        <p:nvSpPr>
          <p:cNvPr id="4" name="Rektangel 3"/>
          <p:cNvSpPr/>
          <p:nvPr/>
        </p:nvSpPr>
        <p:spPr>
          <a:xfrm>
            <a:off x="5183009" y="2705101"/>
            <a:ext cx="1913117" cy="1338828"/>
          </a:xfrm>
          <a:prstGeom prst="rect">
            <a:avLst/>
          </a:prstGeom>
        </p:spPr>
        <p:txBody>
          <a:bodyPr wrap="square">
            <a:spAutoFit/>
          </a:bodyPr>
          <a:lstStyle/>
          <a:p>
            <a:r>
              <a:rPr lang="en-AU" sz="1350" i="1" dirty="0">
                <a:latin typeface="Calibri" panose="020F0502020204030204" pitchFamily="34" charset="0"/>
              </a:rPr>
              <a:t>Små barn </a:t>
            </a:r>
            <a:r>
              <a:rPr lang="en-AU" sz="1350" i="1" dirty="0" err="1">
                <a:latin typeface="Calibri" panose="020F0502020204030204" pitchFamily="34" charset="0"/>
              </a:rPr>
              <a:t>har</a:t>
            </a:r>
            <a:r>
              <a:rPr lang="en-AU" sz="1350" i="1" dirty="0">
                <a:latin typeface="Calibri" panose="020F0502020204030204" pitchFamily="34" charset="0"/>
              </a:rPr>
              <a:t> </a:t>
            </a:r>
            <a:r>
              <a:rPr lang="en-AU" sz="1350" i="1" dirty="0" err="1">
                <a:latin typeface="Calibri" panose="020F0502020204030204" pitchFamily="34" charset="0"/>
              </a:rPr>
              <a:t>väldigt</a:t>
            </a:r>
            <a:r>
              <a:rPr lang="en-AU" sz="1350" i="1" dirty="0">
                <a:latin typeface="Calibri" panose="020F0502020204030204" pitchFamily="34" charset="0"/>
              </a:rPr>
              <a:t> </a:t>
            </a:r>
            <a:r>
              <a:rPr lang="en-AU" sz="1350" i="1" dirty="0" err="1">
                <a:latin typeface="Calibri" panose="020F0502020204030204" pitchFamily="34" charset="0"/>
              </a:rPr>
              <a:t>få</a:t>
            </a:r>
            <a:r>
              <a:rPr lang="en-AU" sz="1350" i="1" dirty="0">
                <a:latin typeface="Calibri" panose="020F0502020204030204" pitchFamily="34" charset="0"/>
              </a:rPr>
              <a:t> </a:t>
            </a:r>
            <a:r>
              <a:rPr lang="en-AU" sz="1350" i="1" dirty="0" err="1">
                <a:latin typeface="Calibri" panose="020F0502020204030204" pitchFamily="34" charset="0"/>
              </a:rPr>
              <a:t>explicita</a:t>
            </a:r>
            <a:r>
              <a:rPr lang="en-AU" sz="1350" i="1" dirty="0">
                <a:latin typeface="Calibri" panose="020F0502020204030204" pitchFamily="34" charset="0"/>
              </a:rPr>
              <a:t> </a:t>
            </a:r>
            <a:r>
              <a:rPr lang="en-AU" sz="1350" i="1" dirty="0" err="1">
                <a:latin typeface="Calibri" panose="020F0502020204030204" pitchFamily="34" charset="0"/>
              </a:rPr>
              <a:t>minnen</a:t>
            </a:r>
            <a:r>
              <a:rPr lang="en-AU" sz="1350" i="1" dirty="0">
                <a:latin typeface="Calibri" panose="020F0502020204030204" pitchFamily="34" charset="0"/>
              </a:rPr>
              <a:t>. </a:t>
            </a:r>
          </a:p>
          <a:p>
            <a:endParaRPr lang="en-AU" sz="1350" i="1" dirty="0">
              <a:latin typeface="Calibri" panose="020F0502020204030204" pitchFamily="34" charset="0"/>
            </a:endParaRPr>
          </a:p>
          <a:p>
            <a:r>
              <a:rPr lang="en-AU" sz="1350" i="1" dirty="0">
                <a:latin typeface="Calibri" panose="020F0502020204030204" pitchFamily="34" charset="0"/>
              </a:rPr>
              <a:t> Men de </a:t>
            </a:r>
            <a:r>
              <a:rPr lang="en-AU" sz="1350" i="1" dirty="0" err="1">
                <a:latin typeface="Calibri" panose="020F0502020204030204" pitchFamily="34" charset="0"/>
              </a:rPr>
              <a:t>har</a:t>
            </a:r>
            <a:r>
              <a:rPr lang="en-AU" sz="1350" i="1" dirty="0">
                <a:latin typeface="Calibri" panose="020F0502020204030204" pitchFamily="34" charset="0"/>
              </a:rPr>
              <a:t> </a:t>
            </a:r>
            <a:r>
              <a:rPr lang="en-AU" sz="1350" i="1" dirty="0" err="1">
                <a:latin typeface="Calibri" panose="020F0502020204030204" pitchFamily="34" charset="0"/>
              </a:rPr>
              <a:t>implicita</a:t>
            </a:r>
            <a:r>
              <a:rPr lang="en-AU" sz="1350" i="1" dirty="0">
                <a:latin typeface="Calibri" panose="020F0502020204030204" pitchFamily="34" charset="0"/>
              </a:rPr>
              <a:t> </a:t>
            </a:r>
            <a:r>
              <a:rPr lang="en-AU" sz="1350" i="1" dirty="0" err="1">
                <a:latin typeface="Calibri" panose="020F0502020204030204" pitchFamily="34" charset="0"/>
              </a:rPr>
              <a:t>minnen</a:t>
            </a:r>
            <a:r>
              <a:rPr lang="en-AU" sz="1350" i="1" dirty="0">
                <a:latin typeface="Calibri" panose="020F0502020204030204" pitchFamily="34" charset="0"/>
              </a:rPr>
              <a:t>. </a:t>
            </a:r>
          </a:p>
          <a:p>
            <a:r>
              <a:rPr lang="en-AU" sz="1350" i="1" dirty="0" err="1">
                <a:latin typeface="Calibri" panose="020F0502020204030204" pitchFamily="34" charset="0"/>
              </a:rPr>
              <a:t>Kroppen</a:t>
            </a:r>
            <a:r>
              <a:rPr lang="en-AU" sz="1350" i="1" dirty="0">
                <a:latin typeface="Calibri" panose="020F0502020204030204" pitchFamily="34" charset="0"/>
              </a:rPr>
              <a:t> </a:t>
            </a:r>
            <a:r>
              <a:rPr lang="en-AU" sz="1350" i="1" dirty="0" err="1">
                <a:latin typeface="Calibri" panose="020F0502020204030204" pitchFamily="34" charset="0"/>
              </a:rPr>
              <a:t>minns</a:t>
            </a:r>
            <a:r>
              <a:rPr lang="en-AU" sz="1350" i="1" dirty="0">
                <a:latin typeface="Calibri" panose="020F0502020204030204" pitchFamily="34" charset="0"/>
              </a:rPr>
              <a:t>…</a:t>
            </a:r>
          </a:p>
        </p:txBody>
      </p:sp>
      <p:pic>
        <p:nvPicPr>
          <p:cNvPr id="5" name="Bildobjekt 4"/>
          <p:cNvPicPr>
            <a:picLocks noChangeAspect="1"/>
          </p:cNvPicPr>
          <p:nvPr/>
        </p:nvPicPr>
        <p:blipFill>
          <a:blip r:embed="rId4"/>
          <a:stretch>
            <a:fillRect/>
          </a:stretch>
        </p:blipFill>
        <p:spPr>
          <a:xfrm>
            <a:off x="1524001" y="857251"/>
            <a:ext cx="3287533" cy="3163595"/>
          </a:xfrm>
          <a:prstGeom prst="rect">
            <a:avLst/>
          </a:prstGeom>
        </p:spPr>
      </p:pic>
      <p:sp>
        <p:nvSpPr>
          <p:cNvPr id="7" name="textruta 6"/>
          <p:cNvSpPr txBox="1"/>
          <p:nvPr/>
        </p:nvSpPr>
        <p:spPr>
          <a:xfrm>
            <a:off x="5052392" y="976520"/>
            <a:ext cx="3260035" cy="623248"/>
          </a:xfrm>
          <a:prstGeom prst="rect">
            <a:avLst/>
          </a:prstGeom>
          <a:noFill/>
        </p:spPr>
        <p:txBody>
          <a:bodyPr wrap="square" rtlCol="0">
            <a:spAutoFit/>
          </a:bodyPr>
          <a:lstStyle/>
          <a:p>
            <a:r>
              <a:rPr lang="sv-SE" sz="2100" b="1" dirty="0">
                <a:solidFill>
                  <a:schemeClr val="accent6">
                    <a:lumMod val="50000"/>
                  </a:schemeClr>
                </a:solidFill>
                <a:latin typeface="Roboto Light" panose="02000000000000000000" pitchFamily="2" charset="0"/>
                <a:ea typeface="Roboto Light" panose="02000000000000000000" pitchFamily="2" charset="0"/>
                <a:cs typeface="Roboto Light" panose="02000000000000000000" pitchFamily="2" charset="0"/>
              </a:rPr>
              <a:t>Minnet är associativt</a:t>
            </a:r>
          </a:p>
          <a:p>
            <a:endParaRPr lang="sv-SE" sz="1350" dirty="0"/>
          </a:p>
        </p:txBody>
      </p:sp>
    </p:spTree>
    <p:extLst>
      <p:ext uri="{BB962C8B-B14F-4D97-AF65-F5344CB8AC3E}">
        <p14:creationId xmlns:p14="http://schemas.microsoft.com/office/powerpoint/2010/main" val="16151939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632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632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2706" name="Picture 5" descr="http://fc00.deviantart.net/fs71/i/2011/121/e/d/thinking_by_sanguineepitaph-d3fd4fh.jpg"/>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35032" y="857251"/>
            <a:ext cx="6858000" cy="5166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TextBox 8"/>
          <p:cNvSpPr txBox="1">
            <a:spLocks noChangeArrowheads="1"/>
          </p:cNvSpPr>
          <p:nvPr/>
        </p:nvSpPr>
        <p:spPr bwMode="auto">
          <a:xfrm>
            <a:off x="2963652" y="1022750"/>
            <a:ext cx="497205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700" dirty="0" err="1"/>
              <a:t>Minne</a:t>
            </a:r>
            <a:r>
              <a:rPr lang="en-US" sz="2700" dirty="0"/>
              <a:t> </a:t>
            </a:r>
            <a:r>
              <a:rPr lang="en-US" sz="2700" dirty="0" err="1"/>
              <a:t>och</a:t>
            </a:r>
            <a:r>
              <a:rPr lang="en-US" sz="2700" dirty="0"/>
              <a:t> </a:t>
            </a:r>
            <a:r>
              <a:rPr lang="en-US" sz="2700" dirty="0" err="1"/>
              <a:t>känsla</a:t>
            </a:r>
            <a:endParaRPr lang="en-US" sz="2700" dirty="0"/>
          </a:p>
        </p:txBody>
      </p:sp>
      <p:sp>
        <p:nvSpPr>
          <p:cNvPr id="11" name="Rectangle 3"/>
          <p:cNvSpPr txBox="1">
            <a:spLocks noChangeArrowheads="1"/>
          </p:cNvSpPr>
          <p:nvPr/>
        </p:nvSpPr>
        <p:spPr bwMode="auto">
          <a:xfrm>
            <a:off x="2639616" y="1651398"/>
            <a:ext cx="3842184" cy="220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eaLnBrk="1" hangingPunct="1">
              <a:spcBef>
                <a:spcPct val="20000"/>
              </a:spcBef>
              <a:buClr>
                <a:schemeClr val="accent1"/>
              </a:buClr>
              <a:buSzPct val="70000"/>
            </a:pPr>
            <a:r>
              <a:rPr lang="en-AU" sz="2100" dirty="0" err="1">
                <a:latin typeface="Calibri" panose="020F0502020204030204" pitchFamily="34" charset="0"/>
              </a:rPr>
              <a:t>Påminnelse</a:t>
            </a:r>
            <a:r>
              <a:rPr lang="en-AU" sz="2100" dirty="0">
                <a:latin typeface="Calibri" panose="020F0502020204030204" pitchFamily="34" charset="0"/>
              </a:rPr>
              <a:t> </a:t>
            </a:r>
            <a:r>
              <a:rPr lang="en-AU" sz="2100" dirty="0" err="1">
                <a:latin typeface="Calibri" panose="020F0502020204030204" pitchFamily="34" charset="0"/>
              </a:rPr>
              <a:t>är</a:t>
            </a:r>
            <a:r>
              <a:rPr lang="en-AU" sz="2100" dirty="0">
                <a:latin typeface="Calibri" panose="020F0502020204030204" pitchFamily="34" charset="0"/>
              </a:rPr>
              <a:t> </a:t>
            </a:r>
            <a:r>
              <a:rPr lang="en-AU" sz="2100" dirty="0" err="1">
                <a:latin typeface="Calibri" panose="020F0502020204030204" pitchFamily="34" charset="0"/>
              </a:rPr>
              <a:t>nära</a:t>
            </a:r>
            <a:r>
              <a:rPr lang="en-AU" sz="2100" dirty="0">
                <a:latin typeface="Calibri" panose="020F0502020204030204" pitchFamily="34" charset="0"/>
              </a:rPr>
              <a:t> </a:t>
            </a:r>
            <a:r>
              <a:rPr lang="en-AU" sz="2100" dirty="0" err="1">
                <a:latin typeface="Calibri" panose="020F0502020204030204" pitchFamily="34" charset="0"/>
              </a:rPr>
              <a:t>relaterat</a:t>
            </a:r>
            <a:r>
              <a:rPr lang="en-AU" sz="2100" dirty="0">
                <a:latin typeface="Calibri" panose="020F0502020204030204" pitchFamily="34" charset="0"/>
              </a:rPr>
              <a:t> till </a:t>
            </a:r>
            <a:r>
              <a:rPr lang="en-AU" sz="2100" dirty="0" err="1">
                <a:latin typeface="Calibri" panose="020F0502020204030204" pitchFamily="34" charset="0"/>
              </a:rPr>
              <a:t>emotioner</a:t>
            </a:r>
            <a:r>
              <a:rPr lang="en-AU" sz="2100" dirty="0">
                <a:latin typeface="Calibri" panose="020F0502020204030204" pitchFamily="34" charset="0"/>
              </a:rPr>
              <a:t> </a:t>
            </a:r>
            <a:r>
              <a:rPr lang="en-AU" sz="2100" dirty="0" err="1">
                <a:latin typeface="Calibri" panose="020F0502020204030204" pitchFamily="34" charset="0"/>
              </a:rPr>
              <a:t>och</a:t>
            </a:r>
            <a:r>
              <a:rPr lang="en-AU" sz="2100" dirty="0">
                <a:latin typeface="Calibri" panose="020F0502020204030204" pitchFamily="34" charset="0"/>
              </a:rPr>
              <a:t> </a:t>
            </a:r>
            <a:r>
              <a:rPr lang="en-AU" sz="2100" dirty="0" err="1">
                <a:latin typeface="Calibri" panose="020F0502020204030204" pitchFamily="34" charset="0"/>
              </a:rPr>
              <a:t>psykiska</a:t>
            </a:r>
            <a:r>
              <a:rPr lang="en-AU" sz="2100" dirty="0">
                <a:latin typeface="Calibri" panose="020F0502020204030204" pitchFamily="34" charset="0"/>
              </a:rPr>
              <a:t> </a:t>
            </a:r>
            <a:r>
              <a:rPr lang="en-AU" sz="2100" dirty="0" err="1">
                <a:latin typeface="Calibri" panose="020F0502020204030204" pitchFamily="34" charset="0"/>
              </a:rPr>
              <a:t>tillstånd</a:t>
            </a:r>
            <a:r>
              <a:rPr lang="en-AU" sz="2100" dirty="0">
                <a:latin typeface="Calibri" panose="020F0502020204030204" pitchFamily="34" charset="0"/>
              </a:rPr>
              <a:t>…man </a:t>
            </a:r>
            <a:r>
              <a:rPr lang="en-AU" sz="2100" dirty="0" err="1">
                <a:latin typeface="Calibri" panose="020F0502020204030204" pitchFamily="34" charset="0"/>
              </a:rPr>
              <a:t>har</a:t>
            </a:r>
            <a:r>
              <a:rPr lang="en-AU" sz="2100" dirty="0">
                <a:latin typeface="Calibri" panose="020F0502020204030204" pitchFamily="34" charset="0"/>
              </a:rPr>
              <a:t> </a:t>
            </a:r>
            <a:r>
              <a:rPr lang="en-AU" sz="2100" dirty="0" err="1">
                <a:latin typeface="Calibri" panose="020F0502020204030204" pitchFamily="34" charset="0"/>
              </a:rPr>
              <a:t>lättare</a:t>
            </a:r>
            <a:r>
              <a:rPr lang="en-AU" sz="2100" dirty="0">
                <a:latin typeface="Calibri" panose="020F0502020204030204" pitchFamily="34" charset="0"/>
              </a:rPr>
              <a:t> till </a:t>
            </a:r>
            <a:r>
              <a:rPr lang="en-AU" sz="2100" dirty="0" err="1">
                <a:latin typeface="Calibri" panose="020F0502020204030204" pitchFamily="34" charset="0"/>
              </a:rPr>
              <a:t>vissa</a:t>
            </a:r>
            <a:r>
              <a:rPr lang="en-AU" sz="2100" dirty="0">
                <a:latin typeface="Calibri" panose="020F0502020204030204" pitchFamily="34" charset="0"/>
              </a:rPr>
              <a:t> </a:t>
            </a:r>
            <a:r>
              <a:rPr lang="en-AU" sz="2100" dirty="0" err="1">
                <a:latin typeface="Calibri" panose="020F0502020204030204" pitchFamily="34" charset="0"/>
              </a:rPr>
              <a:t>känslor</a:t>
            </a:r>
            <a:r>
              <a:rPr lang="en-AU" sz="2100" dirty="0">
                <a:latin typeface="Calibri" panose="020F0502020204030204" pitchFamily="34" charset="0"/>
              </a:rPr>
              <a:t> </a:t>
            </a:r>
            <a:r>
              <a:rPr lang="en-AU" sz="2100" dirty="0" err="1">
                <a:latin typeface="Calibri" panose="020F0502020204030204" pitchFamily="34" charset="0"/>
              </a:rPr>
              <a:t>och</a:t>
            </a:r>
            <a:r>
              <a:rPr lang="en-AU" sz="2100" dirty="0">
                <a:latin typeface="Calibri" panose="020F0502020204030204" pitchFamily="34" charset="0"/>
              </a:rPr>
              <a:t> </a:t>
            </a:r>
            <a:r>
              <a:rPr lang="en-AU" sz="2100" dirty="0" err="1">
                <a:latin typeface="Calibri" panose="020F0502020204030204" pitchFamily="34" charset="0"/>
              </a:rPr>
              <a:t>minnen</a:t>
            </a:r>
            <a:r>
              <a:rPr lang="en-AU" sz="2100" dirty="0">
                <a:latin typeface="Calibri" panose="020F0502020204030204" pitchFamily="34" charset="0"/>
              </a:rPr>
              <a:t> </a:t>
            </a:r>
            <a:r>
              <a:rPr lang="en-AU" sz="2100" dirty="0" err="1">
                <a:latin typeface="Calibri" panose="020F0502020204030204" pitchFamily="34" charset="0"/>
              </a:rPr>
              <a:t>då</a:t>
            </a:r>
            <a:r>
              <a:rPr lang="en-AU" sz="2100" dirty="0">
                <a:latin typeface="Calibri" panose="020F0502020204030204" pitchFamily="34" charset="0"/>
              </a:rPr>
              <a:t> </a:t>
            </a:r>
            <a:r>
              <a:rPr lang="en-AU" sz="2100" dirty="0" err="1">
                <a:latin typeface="Calibri" panose="020F0502020204030204" pitchFamily="34" charset="0"/>
              </a:rPr>
              <a:t>sinnet</a:t>
            </a:r>
            <a:r>
              <a:rPr lang="en-AU" sz="2100" dirty="0">
                <a:latin typeface="Calibri" panose="020F0502020204030204" pitchFamily="34" charset="0"/>
              </a:rPr>
              <a:t> redan </a:t>
            </a:r>
            <a:r>
              <a:rPr lang="en-AU" sz="2100" dirty="0" err="1">
                <a:latin typeface="Calibri" panose="020F0502020204030204" pitchFamily="34" charset="0"/>
              </a:rPr>
              <a:t>är</a:t>
            </a:r>
            <a:r>
              <a:rPr lang="en-AU" sz="2100" dirty="0">
                <a:latin typeface="Calibri" panose="020F0502020204030204" pitchFamily="34" charset="0"/>
              </a:rPr>
              <a:t> </a:t>
            </a:r>
            <a:r>
              <a:rPr lang="en-AU" sz="2100" dirty="0" err="1">
                <a:latin typeface="Calibri" panose="020F0502020204030204" pitchFamily="34" charset="0"/>
              </a:rPr>
              <a:t>tillgängligt</a:t>
            </a:r>
            <a:r>
              <a:rPr lang="en-AU" sz="2100" dirty="0">
                <a:latin typeface="Calibri" panose="020F0502020204030204" pitchFamily="34" charset="0"/>
              </a:rPr>
              <a:t> </a:t>
            </a:r>
            <a:r>
              <a:rPr lang="en-AU" sz="2100" dirty="0" err="1">
                <a:latin typeface="Calibri" panose="020F0502020204030204" pitchFamily="34" charset="0"/>
              </a:rPr>
              <a:t>för</a:t>
            </a:r>
            <a:r>
              <a:rPr lang="en-AU" sz="2100" dirty="0">
                <a:latin typeface="Calibri" panose="020F0502020204030204" pitchFamily="34" charset="0"/>
              </a:rPr>
              <a:t> </a:t>
            </a:r>
            <a:r>
              <a:rPr lang="en-AU" sz="2100" dirty="0" err="1">
                <a:latin typeface="Calibri" panose="020F0502020204030204" pitchFamily="34" charset="0"/>
              </a:rPr>
              <a:t>dem</a:t>
            </a:r>
            <a:endParaRPr lang="en-AU" sz="2100" dirty="0">
              <a:latin typeface="Calibri" panose="020F0502020204030204" pitchFamily="34" charset="0"/>
            </a:endParaRPr>
          </a:p>
          <a:p>
            <a:pPr lvl="1" eaLnBrk="1" hangingPunct="1">
              <a:spcBef>
                <a:spcPct val="20000"/>
              </a:spcBef>
              <a:buClr>
                <a:schemeClr val="accent1"/>
              </a:buClr>
              <a:buSzPct val="70000"/>
            </a:pPr>
            <a:endParaRPr lang="en-AU" sz="2100" dirty="0">
              <a:latin typeface="Calibri" panose="020F0502020204030204" pitchFamily="34" charset="0"/>
            </a:endParaRPr>
          </a:p>
          <a:p>
            <a:pPr lvl="1" eaLnBrk="1" hangingPunct="1">
              <a:spcBef>
                <a:spcPct val="20000"/>
              </a:spcBef>
              <a:buClr>
                <a:schemeClr val="accent1"/>
              </a:buClr>
              <a:buSzPct val="70000"/>
            </a:pPr>
            <a:endParaRPr lang="en-AU" sz="2100" dirty="0">
              <a:latin typeface="Calibri" panose="020F0502020204030204" pitchFamily="34" charset="0"/>
            </a:endParaRPr>
          </a:p>
          <a:p>
            <a:pPr lvl="1" eaLnBrk="1" hangingPunct="1">
              <a:spcBef>
                <a:spcPct val="20000"/>
              </a:spcBef>
              <a:buClr>
                <a:schemeClr val="accent1"/>
              </a:buClr>
              <a:buSzPct val="70000"/>
            </a:pPr>
            <a:r>
              <a:rPr lang="en-AU" sz="2100" dirty="0" err="1">
                <a:latin typeface="Calibri" panose="020F0502020204030204" pitchFamily="34" charset="0"/>
              </a:rPr>
              <a:t>När</a:t>
            </a:r>
            <a:r>
              <a:rPr lang="en-AU" sz="2100" dirty="0">
                <a:latin typeface="Calibri" panose="020F0502020204030204" pitchFamily="34" charset="0"/>
              </a:rPr>
              <a:t> man </a:t>
            </a:r>
            <a:r>
              <a:rPr lang="en-AU" sz="2100" dirty="0" err="1">
                <a:latin typeface="Calibri" panose="020F0502020204030204" pitchFamily="34" charset="0"/>
              </a:rPr>
              <a:t>är</a:t>
            </a:r>
            <a:r>
              <a:rPr lang="en-AU" sz="2100" dirty="0">
                <a:latin typeface="Calibri" panose="020F0502020204030204" pitchFamily="34" charset="0"/>
              </a:rPr>
              <a:t> </a:t>
            </a:r>
            <a:r>
              <a:rPr lang="en-AU" sz="2100" dirty="0" err="1">
                <a:latin typeface="Calibri" panose="020F0502020204030204" pitchFamily="34" charset="0"/>
              </a:rPr>
              <a:t>orolig</a:t>
            </a:r>
            <a:r>
              <a:rPr lang="en-AU" sz="2100" dirty="0">
                <a:latin typeface="Calibri" panose="020F0502020204030204" pitchFamily="34" charset="0"/>
              </a:rPr>
              <a:t> </a:t>
            </a:r>
            <a:r>
              <a:rPr lang="en-AU" sz="2100" dirty="0" err="1">
                <a:latin typeface="Calibri" panose="020F0502020204030204" pitchFamily="34" charset="0"/>
              </a:rPr>
              <a:t>och</a:t>
            </a:r>
            <a:r>
              <a:rPr lang="en-AU" sz="2100" dirty="0">
                <a:latin typeface="Calibri" panose="020F0502020204030204" pitchFamily="34" charset="0"/>
              </a:rPr>
              <a:t> </a:t>
            </a:r>
            <a:r>
              <a:rPr lang="en-AU" sz="2100" dirty="0" err="1">
                <a:latin typeface="Calibri" panose="020F0502020204030204" pitchFamily="34" charset="0"/>
              </a:rPr>
              <a:t>ledsen</a:t>
            </a:r>
            <a:r>
              <a:rPr lang="en-AU" sz="2100" dirty="0">
                <a:latin typeface="Calibri" panose="020F0502020204030204" pitchFamily="34" charset="0"/>
              </a:rPr>
              <a:t>…. </a:t>
            </a:r>
          </a:p>
          <a:p>
            <a:pPr lvl="1" eaLnBrk="1" hangingPunct="1">
              <a:spcBef>
                <a:spcPct val="20000"/>
              </a:spcBef>
              <a:buClr>
                <a:schemeClr val="accent1"/>
              </a:buClr>
              <a:buSzPct val="70000"/>
            </a:pPr>
            <a:endParaRPr lang="en-AU" sz="2100" dirty="0">
              <a:latin typeface="Calibri" panose="020F0502020204030204" pitchFamily="34" charset="0"/>
            </a:endParaRPr>
          </a:p>
          <a:p>
            <a:pPr lvl="1" eaLnBrk="1" hangingPunct="1">
              <a:spcBef>
                <a:spcPct val="20000"/>
              </a:spcBef>
              <a:buClr>
                <a:schemeClr val="accent1"/>
              </a:buClr>
              <a:buSzPct val="70000"/>
            </a:pPr>
            <a:endParaRPr lang="en-AU" sz="600" dirty="0">
              <a:solidFill>
                <a:srgbClr val="003366"/>
              </a:solidFill>
              <a:latin typeface="Franklin Gothic Book" pitchFamily="34" charset="0"/>
            </a:endParaRPr>
          </a:p>
        </p:txBody>
      </p:sp>
      <p:sp>
        <p:nvSpPr>
          <p:cNvPr id="3" name="Slide Number Placeholder 2"/>
          <p:cNvSpPr>
            <a:spLocks noGrp="1"/>
          </p:cNvSpPr>
          <p:nvPr>
            <p:ph type="sldNum" sz="quarter" idx="12"/>
          </p:nvPr>
        </p:nvSpPr>
        <p:spPr>
          <a:xfrm>
            <a:off x="8610600" y="6356351"/>
            <a:ext cx="2057400" cy="365125"/>
          </a:xfrm>
          <a:prstGeom prst="rect">
            <a:avLst/>
          </a:prstGeom>
        </p:spPr>
        <p:txBody>
          <a:bodyPr/>
          <a:lstStyle/>
          <a:p>
            <a:pPr>
              <a:defRPr/>
            </a:pPr>
            <a:fld id="{C4FFC933-57FB-491D-9981-E55DB5C09D0A}" type="slidenum">
              <a:rPr lang="en-US" smtClean="0"/>
              <a:pPr>
                <a:defRPr/>
              </a:pPr>
              <a:t>7</a:t>
            </a:fld>
            <a:endParaRPr lang="en-US"/>
          </a:p>
        </p:txBody>
      </p:sp>
      <p:pic>
        <p:nvPicPr>
          <p:cNvPr id="6" name="Bildobjekt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55426" y="5657851"/>
            <a:ext cx="1053548" cy="268357"/>
          </a:xfrm>
          <a:prstGeom prst="rect">
            <a:avLst/>
          </a:prstGeom>
        </p:spPr>
      </p:pic>
    </p:spTree>
    <p:extLst>
      <p:ext uri="{BB962C8B-B14F-4D97-AF65-F5344CB8AC3E}">
        <p14:creationId xmlns:p14="http://schemas.microsoft.com/office/powerpoint/2010/main" val="30291413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857249"/>
            <a:ext cx="9144000" cy="5143500"/>
          </a:xfrm>
          <a:prstGeom prst="rect">
            <a:avLst/>
          </a:prstGeom>
          <a:noFill/>
          <a:ln>
            <a:noFill/>
          </a:ln>
        </p:spPr>
      </p:pic>
      <p:sp>
        <p:nvSpPr>
          <p:cNvPr id="2" name="Rektangel 1"/>
          <p:cNvSpPr/>
          <p:nvPr/>
        </p:nvSpPr>
        <p:spPr>
          <a:xfrm>
            <a:off x="3810000" y="2006863"/>
            <a:ext cx="4572000" cy="784830"/>
          </a:xfrm>
          <a:prstGeom prst="rect">
            <a:avLst/>
          </a:prstGeom>
        </p:spPr>
        <p:txBody>
          <a:bodyPr>
            <a:spAutoFit/>
          </a:bodyPr>
          <a:lstStyle/>
          <a:p>
            <a:pPr algn="ctr"/>
            <a:r>
              <a:rPr lang="sv-SE" sz="3000" b="1" dirty="0">
                <a:solidFill>
                  <a:srgbClr val="007222"/>
                </a:solidFill>
                <a:latin typeface="Signika" panose="02010003020600000004" pitchFamily="2" charset="0"/>
                <a:ea typeface="Chewy" panose="02000000000000000000" pitchFamily="2" charset="0"/>
                <a:cs typeface="Adobe Bengali" panose="01010101010101010101" pitchFamily="50" charset="0"/>
              </a:rPr>
              <a:t>V</a:t>
            </a:r>
          </a:p>
          <a:p>
            <a:pPr algn="ctr"/>
            <a:endParaRPr lang="sv-SE" sz="1500" dirty="0">
              <a:latin typeface="Roboto Light" panose="02000000000000000000" pitchFamily="2" charset="0"/>
              <a:ea typeface="Roboto Light" panose="02000000000000000000" pitchFamily="2" charset="0"/>
              <a:cs typeface="Roboto Light" panose="02000000000000000000" pitchFamily="2" charset="0"/>
            </a:endParaRPr>
          </a:p>
        </p:txBody>
      </p:sp>
      <p:pic>
        <p:nvPicPr>
          <p:cNvPr id="4" name="Bildobjekt 3"/>
          <p:cNvPicPr>
            <a:picLocks noChangeAspect="1"/>
          </p:cNvPicPr>
          <p:nvPr/>
        </p:nvPicPr>
        <p:blipFill>
          <a:blip r:embed="rId4">
            <a:duotone>
              <a:schemeClr val="bg2">
                <a:shade val="45000"/>
                <a:satMod val="135000"/>
              </a:schemeClr>
              <a:prstClr val="white"/>
            </a:duotone>
          </a:blip>
          <a:stretch>
            <a:fillRect/>
          </a:stretch>
        </p:blipFill>
        <p:spPr>
          <a:xfrm>
            <a:off x="1524000" y="857249"/>
            <a:ext cx="9144000" cy="5143500"/>
          </a:xfrm>
          <a:prstGeom prst="rect">
            <a:avLst/>
          </a:prstGeom>
        </p:spPr>
      </p:pic>
      <p:sp>
        <p:nvSpPr>
          <p:cNvPr id="3" name="Rektangel 2"/>
          <p:cNvSpPr/>
          <p:nvPr/>
        </p:nvSpPr>
        <p:spPr>
          <a:xfrm>
            <a:off x="1524001" y="857250"/>
            <a:ext cx="2408275" cy="3162404"/>
          </a:xfrm>
          <a:prstGeom prst="rect">
            <a:avLst/>
          </a:prstGeom>
        </p:spPr>
        <p:txBody>
          <a:bodyPr wrap="square">
            <a:spAutoFit/>
          </a:bodyPr>
          <a:lstStyle/>
          <a:p>
            <a:r>
              <a:rPr lang="sv-SE" sz="2100" i="1" dirty="0"/>
              <a:t>Hur vi upplever världen, hur vi relaterar till andra och finner mening i livet beror på hur väl vi lärt oss att reglera våra känslor</a:t>
            </a:r>
            <a:r>
              <a:rPr lang="sv-SE" sz="1350" i="1" dirty="0"/>
              <a:t>. </a:t>
            </a:r>
            <a:endParaRPr lang="sv-SE" sz="1350" dirty="0"/>
          </a:p>
          <a:p>
            <a:r>
              <a:rPr lang="sv-SE" sz="1350" dirty="0"/>
              <a:t>				Daniel Siegel</a:t>
            </a:r>
            <a:r>
              <a:rPr lang="sv-SE" sz="1200" dirty="0">
                <a:latin typeface="Roboto Light" panose="02000000000000000000" pitchFamily="2" charset="0"/>
                <a:ea typeface="Roboto Light" panose="02000000000000000000" pitchFamily="2" charset="0"/>
                <a:cs typeface="Roboto Light" panose="02000000000000000000" pitchFamily="2" charset="0"/>
              </a:rPr>
              <a:t>.</a:t>
            </a:r>
          </a:p>
          <a:p>
            <a:pPr marL="214313" indent="-214313">
              <a:buFont typeface="Arial" panose="020B0604020202020204" pitchFamily="34" charset="0"/>
              <a:buChar char="•"/>
            </a:pPr>
            <a:endParaRPr lang="sv-SE" sz="1200" dirty="0">
              <a:latin typeface="Roboto Light" panose="02000000000000000000" pitchFamily="2" charset="0"/>
              <a:ea typeface="Roboto Light" panose="02000000000000000000" pitchFamily="2" charset="0"/>
              <a:cs typeface="Roboto Light" panose="02000000000000000000" pitchFamily="2" charset="0"/>
            </a:endParaRPr>
          </a:p>
        </p:txBody>
      </p:sp>
      <p:pic>
        <p:nvPicPr>
          <p:cNvPr id="6" name="Bildobjekt 5">
            <a:extLst>
              <a:ext uri="{FF2B5EF4-FFF2-40B4-BE49-F238E27FC236}">
                <a16:creationId xmlns:a16="http://schemas.microsoft.com/office/drawing/2014/main" id="{705D03BA-6EB7-4BB4-BDBF-89A53FC33A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07757" y="6447182"/>
            <a:ext cx="1285460" cy="298176"/>
          </a:xfrm>
          <a:prstGeom prst="rect">
            <a:avLst/>
          </a:prstGeom>
        </p:spPr>
      </p:pic>
    </p:spTree>
    <p:extLst>
      <p:ext uri="{BB962C8B-B14F-4D97-AF65-F5344CB8AC3E}">
        <p14:creationId xmlns:p14="http://schemas.microsoft.com/office/powerpoint/2010/main" val="2540352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E67523-E8EB-4151-BDFA-78757603DCC5}"/>
              </a:ext>
            </a:extLst>
          </p:cNvPr>
          <p:cNvSpPr>
            <a:spLocks noGrp="1"/>
          </p:cNvSpPr>
          <p:nvPr>
            <p:ph type="title"/>
          </p:nvPr>
        </p:nvSpPr>
        <p:spPr/>
        <p:txBody>
          <a:bodyPr>
            <a:normAutofit fontScale="90000"/>
          </a:bodyPr>
          <a:lstStyle/>
          <a:p>
            <a:r>
              <a:rPr lang="sv-SE" dirty="0" err="1"/>
              <a:t>Mentalisering</a:t>
            </a:r>
            <a:r>
              <a:rPr lang="sv-SE" dirty="0"/>
              <a:t>-Att hålla någons ”mind in mind”</a:t>
            </a:r>
            <a:br>
              <a:rPr lang="sv-SE" dirty="0"/>
            </a:br>
            <a:endParaRPr lang="sv-SE" dirty="0"/>
          </a:p>
        </p:txBody>
      </p:sp>
      <p:sp>
        <p:nvSpPr>
          <p:cNvPr id="3" name="Platshållare för innehåll 2">
            <a:extLst>
              <a:ext uri="{FF2B5EF4-FFF2-40B4-BE49-F238E27FC236}">
                <a16:creationId xmlns:a16="http://schemas.microsoft.com/office/drawing/2014/main" id="{6018E53F-7BE4-4F26-A6F0-8BC9D775469B}"/>
              </a:ext>
            </a:extLst>
          </p:cNvPr>
          <p:cNvSpPr>
            <a:spLocks noGrp="1"/>
          </p:cNvSpPr>
          <p:nvPr>
            <p:ph idx="1"/>
          </p:nvPr>
        </p:nvSpPr>
        <p:spPr>
          <a:xfrm>
            <a:off x="2152650" y="1412776"/>
            <a:ext cx="7886700" cy="4824536"/>
          </a:xfrm>
        </p:spPr>
        <p:txBody>
          <a:bodyPr>
            <a:normAutofit fontScale="92500" lnSpcReduction="20000"/>
          </a:bodyPr>
          <a:lstStyle/>
          <a:p>
            <a:r>
              <a:rPr lang="sv-SE" dirty="0"/>
              <a:t>Känslighet inför egna och andras känslor</a:t>
            </a:r>
          </a:p>
          <a:p>
            <a:r>
              <a:rPr lang="sv-SE" dirty="0"/>
              <a:t>Att räkna ut vad andra personer kan och vet</a:t>
            </a:r>
          </a:p>
          <a:p>
            <a:r>
              <a:rPr lang="sv-SE" dirty="0"/>
              <a:t>Att avläsa och svara på intentioner</a:t>
            </a:r>
          </a:p>
          <a:p>
            <a:r>
              <a:rPr lang="sv-SE" dirty="0"/>
              <a:t>Att avläsa lyssnarens mått av intresse för det man talar om</a:t>
            </a:r>
          </a:p>
          <a:p>
            <a:r>
              <a:rPr lang="sv-SE" dirty="0"/>
              <a:t>Att upptäcka en talares mening</a:t>
            </a:r>
          </a:p>
          <a:p>
            <a:r>
              <a:rPr lang="sv-SE" dirty="0"/>
              <a:t>Att förutse vad andra kan tänka om det man gör</a:t>
            </a:r>
          </a:p>
          <a:p>
            <a:r>
              <a:rPr lang="sv-SE" dirty="0"/>
              <a:t>Att förstå missförstånd</a:t>
            </a:r>
          </a:p>
          <a:p>
            <a:r>
              <a:rPr lang="sv-SE" dirty="0"/>
              <a:t>Att luras eller förstå när någon luras</a:t>
            </a:r>
          </a:p>
          <a:p>
            <a:r>
              <a:rPr lang="sv-SE" dirty="0"/>
              <a:t>Att förstå skälen till människors agerande (egna och andras)</a:t>
            </a:r>
          </a:p>
          <a:p>
            <a:r>
              <a:rPr lang="sv-SE" dirty="0"/>
              <a:t>Att förstå oskrivna regler</a:t>
            </a:r>
          </a:p>
          <a:p>
            <a:pPr marL="0" indent="0">
              <a:buNone/>
            </a:pPr>
            <a:endParaRPr lang="sv-SE" dirty="0"/>
          </a:p>
          <a:p>
            <a:endParaRPr lang="sv-SE" dirty="0"/>
          </a:p>
          <a:p>
            <a:endParaRPr lang="sv-SE" dirty="0"/>
          </a:p>
          <a:p>
            <a:endParaRPr lang="sv-SE" dirty="0"/>
          </a:p>
          <a:p>
            <a:endParaRPr lang="sv-SE" dirty="0"/>
          </a:p>
        </p:txBody>
      </p:sp>
      <p:pic>
        <p:nvPicPr>
          <p:cNvPr id="4" name="Bildobjekt 3">
            <a:extLst>
              <a:ext uri="{FF2B5EF4-FFF2-40B4-BE49-F238E27FC236}">
                <a16:creationId xmlns:a16="http://schemas.microsoft.com/office/drawing/2014/main" id="{FF0C7905-D03E-4EE6-A0B9-BFBA689D21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7757" y="6447182"/>
            <a:ext cx="1285460" cy="298176"/>
          </a:xfrm>
          <a:prstGeom prst="rect">
            <a:avLst/>
          </a:prstGeom>
        </p:spPr>
      </p:pic>
    </p:spTree>
    <p:extLst>
      <p:ext uri="{BB962C8B-B14F-4D97-AF65-F5344CB8AC3E}">
        <p14:creationId xmlns:p14="http://schemas.microsoft.com/office/powerpoint/2010/main" val="280663033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TotalTime>
  <Words>1713</Words>
  <Application>Microsoft Office PowerPoint</Application>
  <PresentationFormat>Bredbild</PresentationFormat>
  <Paragraphs>240</Paragraphs>
  <Slides>30</Slides>
  <Notes>11</Notes>
  <HiddenSlides>0</HiddenSlides>
  <MMClips>0</MMClips>
  <ScaleCrop>false</ScaleCrop>
  <HeadingPairs>
    <vt:vector size="6" baseType="variant">
      <vt:variant>
        <vt:lpstr>Använt teckensnitt</vt:lpstr>
      </vt:variant>
      <vt:variant>
        <vt:i4>14</vt:i4>
      </vt:variant>
      <vt:variant>
        <vt:lpstr>Tema</vt:lpstr>
      </vt:variant>
      <vt:variant>
        <vt:i4>1</vt:i4>
      </vt:variant>
      <vt:variant>
        <vt:lpstr>Bildrubriker</vt:lpstr>
      </vt:variant>
      <vt:variant>
        <vt:i4>30</vt:i4>
      </vt:variant>
    </vt:vector>
  </HeadingPairs>
  <TitlesOfParts>
    <vt:vector size="45" baseType="lpstr">
      <vt:lpstr>MS PGothic</vt:lpstr>
      <vt:lpstr>Adobe Bengali</vt:lpstr>
      <vt:lpstr>Arial</vt:lpstr>
      <vt:lpstr>Calibri</vt:lpstr>
      <vt:lpstr>Calibri Light</vt:lpstr>
      <vt:lpstr>Chewy</vt:lpstr>
      <vt:lpstr>Franklin Gothic Book</vt:lpstr>
      <vt:lpstr>Freestyle Script</vt:lpstr>
      <vt:lpstr>Gill Sans</vt:lpstr>
      <vt:lpstr>Roboto Light</vt:lpstr>
      <vt:lpstr>Signika</vt:lpstr>
      <vt:lpstr>Times New Roman</vt:lpstr>
      <vt:lpstr>Verdana</vt:lpstr>
      <vt:lpstr>Wingdings</vt:lpstr>
      <vt:lpstr>Office-tema</vt:lpstr>
      <vt:lpstr>PowerPoint-presentation</vt:lpstr>
      <vt:lpstr>Anknytning – varför det?</vt:lpstr>
      <vt:lpstr>Kemi – limbiska systemet</vt:lpstr>
      <vt:lpstr>PowerPoint-presentation</vt:lpstr>
      <vt:lpstr>PowerPoint-presentation</vt:lpstr>
      <vt:lpstr>PowerPoint-presentation</vt:lpstr>
      <vt:lpstr>PowerPoint-presentation</vt:lpstr>
      <vt:lpstr>PowerPoint-presentation</vt:lpstr>
      <vt:lpstr>Mentalisering-Att hålla någons ”mind in mind” </vt:lpstr>
      <vt:lpstr>PowerPoint-presentation</vt:lpstr>
      <vt:lpstr>Kris och trauma</vt:lpstr>
      <vt:lpstr>Kris:</vt:lpstr>
      <vt:lpstr>Chock</vt:lpstr>
      <vt:lpstr>Normalt krisförlopp</vt:lpstr>
      <vt:lpstr>Psykiskt trauma</vt:lpstr>
      <vt:lpstr>Traumatyp</vt:lpstr>
      <vt:lpstr>Symptom vid trauma</vt:lpstr>
      <vt:lpstr>PowerPoint-presentation</vt:lpstr>
      <vt:lpstr>PowerPoint-presentation</vt:lpstr>
      <vt:lpstr>Komplex traumatisering – utvecklingstrauma </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Differensdiagnoser</vt:lpstr>
      <vt:lpstr>Trauma skapar vaga konturer  – vem är du?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Annicka Lang</dc:creator>
  <cp:lastModifiedBy>Annicka Lang</cp:lastModifiedBy>
  <cp:revision>6</cp:revision>
  <dcterms:created xsi:type="dcterms:W3CDTF">2018-10-03T18:54:19Z</dcterms:created>
  <dcterms:modified xsi:type="dcterms:W3CDTF">2018-11-12T07:32:39Z</dcterms:modified>
</cp:coreProperties>
</file>