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56" r:id="rId2"/>
    <p:sldId id="408" r:id="rId3"/>
    <p:sldId id="271" r:id="rId4"/>
    <p:sldId id="278" r:id="rId5"/>
    <p:sldId id="277" r:id="rId6"/>
    <p:sldId id="268" r:id="rId7"/>
    <p:sldId id="276" r:id="rId8"/>
    <p:sldId id="307" r:id="rId9"/>
    <p:sldId id="270" r:id="rId10"/>
    <p:sldId id="272" r:id="rId11"/>
    <p:sldId id="410" r:id="rId12"/>
    <p:sldId id="411" r:id="rId13"/>
    <p:sldId id="362" r:id="rId14"/>
    <p:sldId id="258" r:id="rId15"/>
    <p:sldId id="279" r:id="rId16"/>
    <p:sldId id="280" r:id="rId17"/>
    <p:sldId id="291" r:id="rId18"/>
    <p:sldId id="292" r:id="rId19"/>
    <p:sldId id="293" r:id="rId20"/>
    <p:sldId id="413" r:id="rId21"/>
    <p:sldId id="414" r:id="rId22"/>
    <p:sldId id="287" r:id="rId23"/>
    <p:sldId id="259" r:id="rId24"/>
    <p:sldId id="284" r:id="rId25"/>
    <p:sldId id="285" r:id="rId26"/>
    <p:sldId id="260" r:id="rId27"/>
    <p:sldId id="265" r:id="rId28"/>
    <p:sldId id="412" r:id="rId29"/>
    <p:sldId id="262" r:id="rId30"/>
    <p:sldId id="267" r:id="rId31"/>
    <p:sldId id="266" r:id="rId32"/>
    <p:sldId id="399" r:id="rId33"/>
    <p:sldId id="386" r:id="rId34"/>
    <p:sldId id="281" r:id="rId35"/>
    <p:sldId id="400" r:id="rId36"/>
    <p:sldId id="283" r:id="rId3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1080" y="48"/>
      </p:cViewPr>
      <p:guideLst>
        <p:guide orient="horz" pos="2160"/>
        <p:guide pos="2880"/>
      </p:guideLst>
    </p:cSldViewPr>
  </p:slideViewPr>
  <p:notesTextViewPr>
    <p:cViewPr>
      <p:scale>
        <a:sx n="1" d="1"/>
        <a:sy n="1" d="1"/>
      </p:scale>
      <p:origin x="0" y="0"/>
    </p:cViewPr>
  </p:notesTextViewPr>
  <p:sorterViewPr>
    <p:cViewPr>
      <p:scale>
        <a:sx n="100" d="100"/>
        <a:sy n="100" d="100"/>
      </p:scale>
      <p:origin x="0" y="-94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E08E2-D812-4531-91D8-B6CF5FE25144}" type="datetimeFigureOut">
              <a:rPr lang="sv-SE" smtClean="0"/>
              <a:pPr/>
              <a:t>2018-11-08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8BBFE-8D19-4DF6-B410-6042B4228FFD}" type="slidenum">
              <a:rPr lang="sv-SE" smtClean="0"/>
              <a:pPr/>
              <a:t>‹#›</a:t>
            </a:fld>
            <a:endParaRPr lang="sv-SE"/>
          </a:p>
        </p:txBody>
      </p:sp>
    </p:spTree>
    <p:extLst>
      <p:ext uri="{BB962C8B-B14F-4D97-AF65-F5344CB8AC3E}">
        <p14:creationId xmlns:p14="http://schemas.microsoft.com/office/powerpoint/2010/main" val="64934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Epedemisc</a:t>
            </a:r>
            <a:r>
              <a:rPr lang="sv-SE" dirty="0"/>
              <a:t> trust. </a:t>
            </a:r>
          </a:p>
        </p:txBody>
      </p:sp>
      <p:sp>
        <p:nvSpPr>
          <p:cNvPr id="4" name="Platshållare för bildnummer 3"/>
          <p:cNvSpPr>
            <a:spLocks noGrp="1"/>
          </p:cNvSpPr>
          <p:nvPr>
            <p:ph type="sldNum" sz="quarter" idx="10"/>
          </p:nvPr>
        </p:nvSpPr>
        <p:spPr/>
        <p:txBody>
          <a:bodyPr/>
          <a:lstStyle/>
          <a:p>
            <a:fld id="{D914E208-FB89-410C-B6F1-BDCA738BB87B}" type="slidenum">
              <a:rPr lang="sv-SE" smtClean="0"/>
              <a:t>8</a:t>
            </a:fld>
            <a:endParaRPr lang="sv-SE"/>
          </a:p>
        </p:txBody>
      </p:sp>
    </p:spTree>
    <p:extLst>
      <p:ext uri="{BB962C8B-B14F-4D97-AF65-F5344CB8AC3E}">
        <p14:creationId xmlns:p14="http://schemas.microsoft.com/office/powerpoint/2010/main" val="326073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Skydda barnet från inifrån eller </a:t>
            </a:r>
            <a:r>
              <a:rPr lang="sv-SE" dirty="0" err="1"/>
              <a:t>utifrånkommande</a:t>
            </a:r>
            <a:r>
              <a:rPr lang="sv-SE" dirty="0"/>
              <a:t> faror som hotar dess överlevnad. Hur barn och vuxna utvecklar och bevarar förmågan att använda sig av vissa utvalda andra människor som källor till trygghet och skydd i </a:t>
            </a:r>
            <a:r>
              <a:rPr lang="sv-SE" dirty="0" err="1"/>
              <a:t>studer</a:t>
            </a:r>
            <a:r>
              <a:rPr lang="sv-SE" dirty="0"/>
              <a:t> då faktiskt eller upplevd fara hotar</a:t>
            </a:r>
          </a:p>
        </p:txBody>
      </p:sp>
      <p:sp>
        <p:nvSpPr>
          <p:cNvPr id="4" name="Platshållare för bildnummer 3"/>
          <p:cNvSpPr>
            <a:spLocks noGrp="1"/>
          </p:cNvSpPr>
          <p:nvPr>
            <p:ph type="sldNum" sz="quarter" idx="5"/>
          </p:nvPr>
        </p:nvSpPr>
        <p:spPr/>
        <p:txBody>
          <a:bodyPr/>
          <a:lstStyle/>
          <a:p>
            <a:fld id="{1368BBFE-8D19-4DF6-B410-6042B4228FFD}" type="slidenum">
              <a:rPr lang="sv-SE" smtClean="0"/>
              <a:pPr/>
              <a:t>13</a:t>
            </a:fld>
            <a:endParaRPr lang="sv-SE"/>
          </a:p>
        </p:txBody>
      </p:sp>
    </p:spTree>
    <p:extLst>
      <p:ext uri="{BB962C8B-B14F-4D97-AF65-F5344CB8AC3E}">
        <p14:creationId xmlns:p14="http://schemas.microsoft.com/office/powerpoint/2010/main" val="278093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3384EC4-1F06-432F-9890-DF5FF81B8200}" type="slidenum">
              <a:rPr lang="sv-SE" smtClean="0"/>
              <a:t>34</a:t>
            </a:fld>
            <a:endParaRPr lang="sv-SE"/>
          </a:p>
        </p:txBody>
      </p:sp>
    </p:spTree>
    <p:extLst>
      <p:ext uri="{BB962C8B-B14F-4D97-AF65-F5344CB8AC3E}">
        <p14:creationId xmlns:p14="http://schemas.microsoft.com/office/powerpoint/2010/main" val="394298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3384EC4-1F06-432F-9890-DF5FF81B8200}" type="slidenum">
              <a:rPr lang="sv-SE" smtClean="0"/>
              <a:t>36</a:t>
            </a:fld>
            <a:endParaRPr lang="sv-SE"/>
          </a:p>
        </p:txBody>
      </p:sp>
    </p:spTree>
    <p:extLst>
      <p:ext uri="{BB962C8B-B14F-4D97-AF65-F5344CB8AC3E}">
        <p14:creationId xmlns:p14="http://schemas.microsoft.com/office/powerpoint/2010/main" val="1747567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ndast rubrik">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a:extLst>
              <a:ext uri="{28A0092B-C50C-407E-A947-70E740481C1C}">
                <a14:useLocalDpi xmlns:a14="http://schemas.microsoft.com/office/drawing/2010/main" val="0"/>
              </a:ext>
            </a:extLst>
          </a:blip>
          <a:srcRect l="49782" t="12282" r="3040"/>
          <a:stretch/>
        </p:blipFill>
        <p:spPr>
          <a:xfrm>
            <a:off x="4885507" y="2455817"/>
            <a:ext cx="4258493" cy="4402183"/>
          </a:xfrm>
          <a:prstGeom prst="rect">
            <a:avLst/>
          </a:prstGeom>
        </p:spPr>
      </p:pic>
      <p:sp>
        <p:nvSpPr>
          <p:cNvPr id="7" name="Rubrik 6"/>
          <p:cNvSpPr>
            <a:spLocks noGrp="1"/>
          </p:cNvSpPr>
          <p:nvPr>
            <p:ph type="title"/>
          </p:nvPr>
        </p:nvSpPr>
        <p:spPr>
          <a:xfrm>
            <a:off x="600892" y="467472"/>
            <a:ext cx="7942216" cy="1325563"/>
          </a:xfrm>
        </p:spPr>
        <p:txBody>
          <a:bodyPr>
            <a:normAutofit/>
          </a:bodyPr>
          <a:lstStyle>
            <a:lvl1pPr>
              <a:defRPr sz="4000">
                <a:solidFill>
                  <a:schemeClr val="accent1"/>
                </a:solidFill>
              </a:defRPr>
            </a:lvl1pPr>
          </a:lstStyle>
          <a:p>
            <a:r>
              <a:rPr lang="sv-SE"/>
              <a:t>Klicka här för att ändra mall för rubrikformat</a:t>
            </a:r>
            <a:endParaRPr lang="sv-SE" dirty="0"/>
          </a:p>
        </p:txBody>
      </p:sp>
      <p:sp>
        <p:nvSpPr>
          <p:cNvPr id="3" name="Rektangel 2"/>
          <p:cNvSpPr/>
          <p:nvPr/>
        </p:nvSpPr>
        <p:spPr>
          <a:xfrm>
            <a:off x="8164286" y="6439988"/>
            <a:ext cx="979714" cy="30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text 10"/>
          <p:cNvSpPr>
            <a:spLocks noGrp="1"/>
          </p:cNvSpPr>
          <p:nvPr>
            <p:ph type="body" sz="quarter" idx="10"/>
          </p:nvPr>
        </p:nvSpPr>
        <p:spPr>
          <a:xfrm>
            <a:off x="600893" y="1933530"/>
            <a:ext cx="7942215" cy="705168"/>
          </a:xfrm>
        </p:spPr>
        <p:txBody>
          <a:bodyPr>
            <a:normAutofit/>
          </a:bodyPr>
          <a:lstStyle>
            <a:lvl1pPr marL="0" indent="0">
              <a:buFontTx/>
              <a:buNone/>
              <a:defRPr sz="2800"/>
            </a:lvl1pPr>
          </a:lstStyle>
          <a:p>
            <a:pPr lvl="0"/>
            <a:r>
              <a:rPr lang="sv-SE"/>
              <a:t>Redigera format för bakgrundstext</a:t>
            </a:r>
          </a:p>
        </p:txBody>
      </p:sp>
    </p:spTree>
    <p:extLst>
      <p:ext uri="{BB962C8B-B14F-4D97-AF65-F5344CB8AC3E}">
        <p14:creationId xmlns:p14="http://schemas.microsoft.com/office/powerpoint/2010/main" val="37800462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Anpassad layout">
    <p:spTree>
      <p:nvGrpSpPr>
        <p:cNvPr id="1" name=""/>
        <p:cNvGrpSpPr/>
        <p:nvPr/>
      </p:nvGrpSpPr>
      <p:grpSpPr>
        <a:xfrm>
          <a:off x="0" y="0"/>
          <a:ext cx="0" cy="0"/>
          <a:chOff x="0" y="0"/>
          <a:chExt cx="0" cy="0"/>
        </a:xfrm>
      </p:grpSpPr>
      <p:sp>
        <p:nvSpPr>
          <p:cNvPr id="6" name="Platshållare för innehåll 2"/>
          <p:cNvSpPr>
            <a:spLocks noGrp="1"/>
          </p:cNvSpPr>
          <p:nvPr>
            <p:ph idx="1"/>
          </p:nvPr>
        </p:nvSpPr>
        <p:spPr>
          <a:xfrm>
            <a:off x="1368000" y="1728000"/>
            <a:ext cx="7221537" cy="3987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ectangle 2"/>
          <p:cNvSpPr>
            <a:spLocks noGrp="1" noChangeArrowheads="1"/>
          </p:cNvSpPr>
          <p:nvPr>
            <p:ph type="title"/>
          </p:nvPr>
        </p:nvSpPr>
        <p:spPr bwMode="auto">
          <a:xfrm>
            <a:off x="1368000" y="540000"/>
            <a:ext cx="8610600" cy="685800"/>
          </a:xfrm>
          <a:prstGeom prst="rect">
            <a:avLst/>
          </a:prstGeom>
          <a:noFill/>
          <a:ln w="9525">
            <a:noFill/>
            <a:miter lim="800000"/>
            <a:headEnd/>
            <a:tailEnd/>
          </a:ln>
        </p:spPr>
        <p:txBody>
          <a:bodyPr/>
          <a:lstStyle/>
          <a:p>
            <a:pPr lvl="0"/>
            <a:r>
              <a:rPr lang="sv-SE"/>
              <a:t>Klicka här för att ändra format</a:t>
            </a:r>
            <a:endParaRPr lang="sv-SE" dirty="0"/>
          </a:p>
        </p:txBody>
      </p:sp>
      <p:sp>
        <p:nvSpPr>
          <p:cNvPr id="4" name="Rectangle 10"/>
          <p:cNvSpPr>
            <a:spLocks noGrp="1" noChangeArrowheads="1"/>
          </p:cNvSpPr>
          <p:nvPr>
            <p:ph type="dt" sz="half" idx="10"/>
          </p:nvPr>
        </p:nvSpPr>
        <p:spPr>
          <a:ln/>
        </p:spPr>
        <p:txBody>
          <a:bodyPr/>
          <a:lstStyle>
            <a:lvl1pPr>
              <a:defRPr/>
            </a:lvl1pPr>
          </a:lstStyle>
          <a:p>
            <a:fld id="{5F99669D-1393-46D0-ADA9-749DA218C181}" type="datetime1">
              <a:rPr lang="sv-SE" smtClean="0"/>
              <a:pPr/>
              <a:t>2018-11-08</a:t>
            </a:fld>
            <a:endParaRPr lang="sv-SE"/>
          </a:p>
        </p:txBody>
      </p:sp>
      <p:sp>
        <p:nvSpPr>
          <p:cNvPr id="5" name="Rectangle 11"/>
          <p:cNvSpPr>
            <a:spLocks noGrp="1" noChangeArrowheads="1"/>
          </p:cNvSpPr>
          <p:nvPr>
            <p:ph type="ftr" sz="quarter" idx="11"/>
          </p:nvPr>
        </p:nvSpPr>
        <p:spPr>
          <a:ln/>
        </p:spPr>
        <p:txBody>
          <a:bodyPr/>
          <a:lstStyle>
            <a:lvl1pPr>
              <a:defRPr/>
            </a:lvl1pPr>
          </a:lstStyle>
          <a:p>
            <a:endParaRPr lang="sv-SE"/>
          </a:p>
        </p:txBody>
      </p:sp>
      <p:sp>
        <p:nvSpPr>
          <p:cNvPr id="7" name="Rectangle 12"/>
          <p:cNvSpPr>
            <a:spLocks noGrp="1" noChangeArrowheads="1"/>
          </p:cNvSpPr>
          <p:nvPr>
            <p:ph type="sldNum" sz="quarter" idx="12"/>
          </p:nvPr>
        </p:nvSpPr>
        <p:spPr>
          <a:ln/>
        </p:spPr>
        <p:txBody>
          <a:bodyPr/>
          <a:lstStyle>
            <a:lvl1pPr>
              <a:defRPr/>
            </a:lvl1pPr>
          </a:lstStyle>
          <a:p>
            <a:fld id="{F5F5D4F7-7049-446E-945A-2B63CA2F08EE}" type="slidenum">
              <a:rPr lang="sv-SE" smtClean="0"/>
              <a:pPr/>
              <a:t>‹#›</a:t>
            </a:fld>
            <a:endParaRPr lang="sv-SE"/>
          </a:p>
        </p:txBody>
      </p:sp>
    </p:spTree>
    <p:extLst>
      <p:ext uri="{BB962C8B-B14F-4D97-AF65-F5344CB8AC3E}">
        <p14:creationId xmlns:p14="http://schemas.microsoft.com/office/powerpoint/2010/main" val="88609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a:xfrm>
            <a:off x="457200" y="6481763"/>
            <a:ext cx="2133600" cy="476250"/>
          </a:xfrm>
          <a:prstGeom prst="rect">
            <a:avLst/>
          </a:prstGeom>
        </p:spPr>
        <p:txBody>
          <a:bodyPr/>
          <a:lstStyle/>
          <a:p>
            <a:fld id="{3741774F-C2DF-4408-96BB-95DA1A84D3C8}" type="datetime1">
              <a:rPr lang="sv-SE" smtClean="0"/>
              <a:pPr/>
              <a:t>2018-11-08</a:t>
            </a:fld>
            <a:endParaRPr lang="sv-SE"/>
          </a:p>
        </p:txBody>
      </p:sp>
      <p:sp>
        <p:nvSpPr>
          <p:cNvPr id="4" name="Platshållare för sidfot 3"/>
          <p:cNvSpPr>
            <a:spLocks noGrp="1"/>
          </p:cNvSpPr>
          <p:nvPr>
            <p:ph type="ftr" sz="quarter" idx="11"/>
          </p:nvPr>
        </p:nvSpPr>
        <p:spPr>
          <a:xfrm>
            <a:off x="3124200" y="6481763"/>
            <a:ext cx="2895600" cy="476250"/>
          </a:xfrm>
          <a:prstGeom prst="rect">
            <a:avLst/>
          </a:prstGeom>
        </p:spPr>
        <p:txBody>
          <a:bodyPr/>
          <a:lstStyle/>
          <a:p>
            <a:endParaRPr lang="sv-SE"/>
          </a:p>
        </p:txBody>
      </p:sp>
      <p:sp>
        <p:nvSpPr>
          <p:cNvPr id="5" name="Platshållare för bildnummer 4"/>
          <p:cNvSpPr>
            <a:spLocks noGrp="1"/>
          </p:cNvSpPr>
          <p:nvPr>
            <p:ph type="sldNum" sz="quarter" idx="12"/>
          </p:nvPr>
        </p:nvSpPr>
        <p:spPr>
          <a:xfrm>
            <a:off x="6891338" y="6524625"/>
            <a:ext cx="2133600" cy="476250"/>
          </a:xfrm>
          <a:prstGeom prst="rect">
            <a:avLst/>
          </a:prstGeom>
        </p:spPr>
        <p:txBody>
          <a:bodyPr/>
          <a:lstStyle/>
          <a:p>
            <a:fld id="{F5F5D4F7-7049-446E-945A-2B63CA2F08EE}"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Tree>
    <p:extLst>
      <p:ext uri="{BB962C8B-B14F-4D97-AF65-F5344CB8AC3E}">
        <p14:creationId xmlns:p14="http://schemas.microsoft.com/office/powerpoint/2010/main" val="267706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00711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624728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33581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32915152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50536494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13857636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2">
            <a:extLst>
              <a:ext uri="{28A0092B-C50C-407E-A947-70E740481C1C}">
                <a14:useLocalDpi xmlns:a14="http://schemas.microsoft.com/office/drawing/2010/main" val="0"/>
              </a:ext>
            </a:extLst>
          </a:blip>
          <a:srcRect l="12250" t="1524" r="16072"/>
          <a:stretch/>
        </p:blipFill>
        <p:spPr>
          <a:xfrm>
            <a:off x="202475" y="104503"/>
            <a:ext cx="8739051" cy="6648993"/>
          </a:xfrm>
          <a:prstGeom prst="rect">
            <a:avLst/>
          </a:prstGeom>
        </p:spPr>
      </p:pic>
    </p:spTree>
    <p:extLst>
      <p:ext uri="{BB962C8B-B14F-4D97-AF65-F5344CB8AC3E}">
        <p14:creationId xmlns:p14="http://schemas.microsoft.com/office/powerpoint/2010/main" val="64378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7" name="Bildobjekt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87389" y="6291036"/>
            <a:ext cx="1527961" cy="435688"/>
          </a:xfrm>
          <a:prstGeom prst="rect">
            <a:avLst/>
          </a:prstGeom>
        </p:spPr>
      </p:pic>
      <p:pic>
        <p:nvPicPr>
          <p:cNvPr id="5" name="Picture 2">
            <a:extLst>
              <a:ext uri="{FF2B5EF4-FFF2-40B4-BE49-F238E27FC236}">
                <a16:creationId xmlns:a16="http://schemas.microsoft.com/office/drawing/2014/main" id="{64389DC9-7B40-492C-83B0-F97AD092C0CE}"/>
              </a:ext>
            </a:extLst>
          </p:cNvPr>
          <p:cNvPicPr>
            <a:picLocks noChangeAspect="1" noChangeArrowheads="1"/>
          </p:cNvPicPr>
          <p:nvPr userDrawn="1"/>
        </p:nvPicPr>
        <p:blipFill>
          <a:blip r:embed="rId14" cstate="print"/>
          <a:srcRect/>
          <a:stretch>
            <a:fillRect/>
          </a:stretch>
        </p:blipFill>
        <p:spPr bwMode="auto">
          <a:xfrm>
            <a:off x="6862048" y="5833095"/>
            <a:ext cx="2102440" cy="692249"/>
          </a:xfrm>
          <a:prstGeom prst="rect">
            <a:avLst/>
          </a:prstGeom>
          <a:noFill/>
          <a:ln w="9525">
            <a:noFill/>
            <a:miter lim="800000"/>
            <a:headEnd/>
            <a:tailEnd/>
          </a:ln>
          <a:effectLst/>
        </p:spPr>
      </p:pic>
    </p:spTree>
    <p:extLst>
      <p:ext uri="{BB962C8B-B14F-4D97-AF65-F5344CB8AC3E}">
        <p14:creationId xmlns:p14="http://schemas.microsoft.com/office/powerpoint/2010/main" val="26836156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16" r:id="rId11"/>
  </p:sldLayoutIdLst>
  <p:hf hdr="0" ftr="0" dt="0"/>
  <p:txStyles>
    <p:titleStyle>
      <a:lvl1pPr algn="l" defTabSz="914400" rtl="0" eaLnBrk="1" latinLnBrk="0" hangingPunct="1">
        <a:lnSpc>
          <a:spcPct val="90000"/>
        </a:lnSpc>
        <a:spcBef>
          <a:spcPct val="0"/>
        </a:spcBef>
        <a:buNone/>
        <a:defRPr sz="4400" b="1" i="0" kern="1200">
          <a:solidFill>
            <a:srgbClr val="007222"/>
          </a:solidFill>
          <a:latin typeface="Signika Fet"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ät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ät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ät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ät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ät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se/imgres?imgurl=http://www.svenskakyrkan.se/malung/images/Lek.jpg&amp;imgrefurl=http://www.svenskakyrkan.se/malung/Verksamhetny.htm&amp;h=278&amp;w=425&amp;sz=51&amp;hl=sv&amp;start=11&amp;um=1&amp;tbnid=CliTNPntBPBncM:&amp;tbnh=82&amp;tbnw=126&amp;prev=/images?q%3Dlek%26gbv%3D2%26svnum%3D10%26um%3D1%26hl%3Dsv"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se/imgres?imgurl=http://www.psychotherapyconsultants.co.uk/images/bowlby.jpg&amp;imgrefurl=http://www.psychotherapyconsultants.co.uk/orientation.html&amp;h=165&amp;w=132&amp;sz=4&amp;hl=sv&amp;start=17&amp;tbnid=NRF99fvZ23NrTM:&amp;tbnh=99&amp;tbnw=79&amp;prev=/images?q%3Dbowlby%26gbv%3D2%26svnum%3D10%26hl%3Dsv"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se/imgres?imgurl=http://www.tangoevent.se/images/bigbild_kickoff.jpg&amp;imgrefurl=http://www.tangoevent.se/DANS.htm&amp;h=300&amp;w=300&amp;sz=23&amp;hl=sv&amp;start=1&amp;um=1&amp;tbnid=gRMpiIQYzlzh3M:&amp;tbnh=116&amp;tbnw=116&amp;prev=/images?q%3Dsamspel%26gbv%3D2%26svnum%3D10%26um%3D1%26hl%3Dsv"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tone.se/bilder/ProblSkill.jp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ages.google.se/imgres?imgurl=http://www.aadesign.se/Products\PaintingChild\1_Mamma%26barn_18x24cm_150.jpg&amp;imgrefurl=http://www.aadesign.se/PaintingChild.aspx&amp;h=1944&amp;w=2592&amp;sz=968&amp;hl=sv&amp;start=12&amp;tbnid=EISYMbs4eLlINM:&amp;tbnh=113&amp;tbnw=150&amp;prev=/images?q%3Dmamma/barn%26gbv%3D2%26svnum%3D10%26hl%3Dsv"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dfg.ca.gov/ospr/spills/signif%20events/uss_palo_alto/images/show1/images/Midship%20separation.jpg"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se/imgres?imgurl=http://www.edu.fi/binary.asp?page%3D33828%26field%3DImage&amp;imgrefurl=http://www.edu.fi/svenska/SubPage.asp?path%3D499,19696,70618,19689&amp;h=162&amp;w=160&amp;sz=9&amp;hl=sv&amp;start=13&amp;tbnid=Tq7tFFVhUPmlIM:&amp;tbnh=98&amp;tbnw=97&amp;prev=/images?q%3Dv%C3%A4rldsbild%26gbv%3D2%26svnum%3D10%26hl%3Dsv"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google.se/imgres?imgurl=http://files.intellisite.com/5/7/4/8/4.jpg&amp;imgrefurl=http://www.kidsyes.org/36222.ihtml&amp;h=530&amp;w=722&amp;sz=140&amp;hl=sv&amp;start=6&amp;tbnid=gHL4dELKDgg3xM:&amp;tbnh=103&amp;tbnw=140&amp;prev=/images?q%3Dlonely%2Bchild%26gbv%3D2%26svnum%3D10%26hl%3Dsv"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hyperlink" Target="https://youtu.be/Btg9PiT0sZ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se/imgres?imgurl=http://www.partnershipforchildren.org.uk/resources/parents11.jpg&amp;imgrefurl=http://www.partnershipforchildren.org.uk/activities/activities3.html&amp;h=832&amp;w=1027&amp;sz=93&amp;hl=sv&amp;start=1&amp;um=1&amp;tbnid=WNVbLIkrU-LaMM:&amp;tbnh=122&amp;tbnw=150&amp;prev=/images?q%3Dparents%26gbv%3D2%26ndsp%3D20%26svnum%3D10%26um%3D1%26hl%3Dsv%26sa%3D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se/imgres?imgurl=http://www.edu.fi/svenska/distansgymnasiet/ny_laroplan/geografi/geografi3/sidor/befolkning/bilder/baby.jpg&amp;imgrefurl=http://www.edu.fi/svenska/distansgymnasiet/ny_laroplan/geografi/geografi3/sidor/befolkning/ulandiland.htm&amp;h=528&amp;w=700&amp;sz=154&amp;hl=sv&amp;start=2&amp;um=1&amp;tbnid=n4bydOjiHaubuM:&amp;tbnh=106&amp;tbnw=140&amp;prev=/images?q%3Dbaby%26gbv%3D2%26svnum%3D10%26um%3D1%26hl%3Dsv" TargetMode="Externa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www.omtanka.se/images/start/knutar_small.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youtu.be/zFujGieAirI"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a:t>Anknytning och </a:t>
            </a:r>
            <a:r>
              <a:rPr lang="sv-SE" dirty="0" err="1"/>
              <a:t>Mentalisering</a:t>
            </a:r>
            <a:r>
              <a:rPr lang="sv-SE" dirty="0"/>
              <a:t>–</a:t>
            </a:r>
            <a:br>
              <a:rPr lang="sv-SE" dirty="0"/>
            </a:br>
            <a:br>
              <a:rPr lang="sv-SE" dirty="0"/>
            </a:br>
            <a:endParaRPr lang="sv-SE" sz="2800" b="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CFED4C0-5F57-4919-AAA2-88869891BD49}"/>
              </a:ext>
            </a:extLst>
          </p:cNvPr>
          <p:cNvSpPr>
            <a:spLocks noGrp="1" noRot="1" noChangeArrowheads="1"/>
          </p:cNvSpPr>
          <p:nvPr>
            <p:ph type="title"/>
          </p:nvPr>
        </p:nvSpPr>
        <p:spPr/>
        <p:txBody>
          <a:bodyPr/>
          <a:lstStyle/>
          <a:p>
            <a:pPr eaLnBrk="1" hangingPunct="1"/>
            <a:r>
              <a:rPr lang="sv-SE" altLang="sv-SE"/>
              <a:t>Erfarenheter</a:t>
            </a:r>
          </a:p>
        </p:txBody>
      </p:sp>
      <p:sp>
        <p:nvSpPr>
          <p:cNvPr id="21507" name="Rectangle 3">
            <a:extLst>
              <a:ext uri="{FF2B5EF4-FFF2-40B4-BE49-F238E27FC236}">
                <a16:creationId xmlns:a16="http://schemas.microsoft.com/office/drawing/2014/main" id="{94987E16-117C-492C-96DC-125D68C185C9}"/>
              </a:ext>
            </a:extLst>
          </p:cNvPr>
          <p:cNvSpPr>
            <a:spLocks noGrp="1" noRot="1" noChangeArrowheads="1"/>
          </p:cNvSpPr>
          <p:nvPr>
            <p:ph idx="1"/>
          </p:nvPr>
        </p:nvSpPr>
        <p:spPr/>
        <p:txBody>
          <a:bodyPr/>
          <a:lstStyle/>
          <a:p>
            <a:pPr eaLnBrk="1" hangingPunct="1">
              <a:lnSpc>
                <a:spcPct val="90000"/>
              </a:lnSpc>
            </a:pPr>
            <a:r>
              <a:rPr lang="sv-SE" altLang="sv-SE"/>
              <a:t>Hur barnet lyckas med samspelet i varje givet ögonblick är betydelsefullt. Det bestämmer i växande grad den fortsatta utvecklingen. Barnet tar med sig alla tidigare resultat och erfarenheter upp genom åren.</a:t>
            </a:r>
          </a:p>
          <a:p>
            <a:pPr eaLnBrk="1" hangingPunct="1">
              <a:lnSpc>
                <a:spcPct val="90000"/>
              </a:lnSpc>
            </a:pPr>
            <a:endParaRPr lang="sv-SE" altLang="sv-SE"/>
          </a:p>
          <a:p>
            <a:pPr eaLnBrk="1" hangingPunct="1">
              <a:lnSpc>
                <a:spcPct val="90000"/>
              </a:lnSpc>
            </a:pPr>
            <a:r>
              <a:rPr lang="sv-SE" altLang="sv-SE"/>
              <a:t> Utvecklingen är kontinuerlig och varje nytt samspel baseras på vad som skett tidigare.</a:t>
            </a:r>
          </a:p>
        </p:txBody>
      </p:sp>
      <p:pic>
        <p:nvPicPr>
          <p:cNvPr id="21508" name="Picture 5" descr="app018_linn_a_1932_1132317398">
            <a:extLst>
              <a:ext uri="{FF2B5EF4-FFF2-40B4-BE49-F238E27FC236}">
                <a16:creationId xmlns:a16="http://schemas.microsoft.com/office/drawing/2014/main" id="{FA5162E2-245E-48B7-8F1E-DB65DF905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88913"/>
            <a:ext cx="18351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a:extLst>
              <a:ext uri="{FF2B5EF4-FFF2-40B4-BE49-F238E27FC236}">
                <a16:creationId xmlns:a16="http://schemas.microsoft.com/office/drawing/2014/main" id="{1A306764-7B3B-46DA-96CD-926BEC42F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6176963"/>
            <a:ext cx="1157749" cy="3204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67F8524-81DB-4E9D-9EE9-FA2DD3B26B0C}"/>
              </a:ext>
            </a:extLst>
          </p:cNvPr>
          <p:cNvSpPr>
            <a:spLocks noGrp="1" noRot="1" noChangeArrowheads="1"/>
          </p:cNvSpPr>
          <p:nvPr>
            <p:ph type="title"/>
          </p:nvPr>
        </p:nvSpPr>
        <p:spPr/>
        <p:txBody>
          <a:bodyPr/>
          <a:lstStyle/>
          <a:p>
            <a:pPr eaLnBrk="1" hangingPunct="1"/>
            <a:r>
              <a:rPr lang="sv-SE" altLang="sv-SE"/>
              <a:t>3 komponenter</a:t>
            </a:r>
          </a:p>
        </p:txBody>
      </p:sp>
      <p:sp>
        <p:nvSpPr>
          <p:cNvPr id="29699" name="Rectangle 3">
            <a:extLst>
              <a:ext uri="{FF2B5EF4-FFF2-40B4-BE49-F238E27FC236}">
                <a16:creationId xmlns:a16="http://schemas.microsoft.com/office/drawing/2014/main" id="{FA932722-D97B-4216-B88E-8C2BB20100EC}"/>
              </a:ext>
            </a:extLst>
          </p:cNvPr>
          <p:cNvSpPr>
            <a:spLocks noGrp="1" noRot="1" noChangeArrowheads="1"/>
          </p:cNvSpPr>
          <p:nvPr>
            <p:ph idx="1"/>
          </p:nvPr>
        </p:nvSpPr>
        <p:spPr/>
        <p:txBody>
          <a:bodyPr/>
          <a:lstStyle/>
          <a:p>
            <a:pPr eaLnBrk="1" hangingPunct="1"/>
            <a:r>
              <a:rPr lang="sv-SE" altLang="sv-SE"/>
              <a:t>I leken och umgänget lär sig barnet tre viktiga saker; ömsesidighet, konsekvens och tillit. Dessa tre komponenter är mycket viktiga för den fortsatta utvecklingen. </a:t>
            </a:r>
          </a:p>
        </p:txBody>
      </p:sp>
      <p:pic>
        <p:nvPicPr>
          <p:cNvPr id="29700" name="Picture 5" descr="Lek">
            <a:hlinkClick r:id="rId2"/>
            <a:extLst>
              <a:ext uri="{FF2B5EF4-FFF2-40B4-BE49-F238E27FC236}">
                <a16:creationId xmlns:a16="http://schemas.microsoft.com/office/drawing/2014/main" id="{66A8A784-3417-4815-9BD4-25F1FBE60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81525"/>
            <a:ext cx="2447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CEEC80F-292F-47CB-A20F-D1F187D1EA80}"/>
              </a:ext>
            </a:extLst>
          </p:cNvPr>
          <p:cNvSpPr>
            <a:spLocks noGrp="1" noRot="1" noChangeArrowheads="1"/>
          </p:cNvSpPr>
          <p:nvPr>
            <p:ph type="title"/>
          </p:nvPr>
        </p:nvSpPr>
        <p:spPr>
          <a:xfrm>
            <a:off x="301625" y="228600"/>
            <a:ext cx="8510588" cy="104775"/>
          </a:xfrm>
        </p:spPr>
        <p:txBody>
          <a:bodyPr rtlCol="0">
            <a:normAutofit fontScale="90000"/>
          </a:bodyPr>
          <a:lstStyle/>
          <a:p>
            <a:pPr eaLnBrk="1" fontAlgn="auto" hangingPunct="1">
              <a:spcAft>
                <a:spcPts val="0"/>
              </a:spcAft>
              <a:defRPr/>
            </a:pPr>
            <a:endParaRPr lang="sv-SE" sz="4000">
              <a:solidFill>
                <a:schemeClr val="tx1">
                  <a:lumMod val="85000"/>
                  <a:lumOff val="15000"/>
                </a:schemeClr>
              </a:solidFill>
            </a:endParaRPr>
          </a:p>
        </p:txBody>
      </p:sp>
      <p:sp>
        <p:nvSpPr>
          <p:cNvPr id="30723" name="Rectangle 3">
            <a:extLst>
              <a:ext uri="{FF2B5EF4-FFF2-40B4-BE49-F238E27FC236}">
                <a16:creationId xmlns:a16="http://schemas.microsoft.com/office/drawing/2014/main" id="{11670EBD-2491-45E2-AAE6-F53FC0DEC64D}"/>
              </a:ext>
            </a:extLst>
          </p:cNvPr>
          <p:cNvSpPr>
            <a:spLocks noGrp="1" noRot="1" noChangeArrowheads="1"/>
          </p:cNvSpPr>
          <p:nvPr>
            <p:ph idx="1"/>
          </p:nvPr>
        </p:nvSpPr>
        <p:spPr>
          <a:xfrm>
            <a:off x="301625" y="1844675"/>
            <a:ext cx="8540750" cy="4254500"/>
          </a:xfrm>
        </p:spPr>
        <p:txBody>
          <a:bodyPr/>
          <a:lstStyle/>
          <a:p>
            <a:pPr eaLnBrk="1" hangingPunct="1"/>
            <a:endParaRPr lang="sv-SE" altLang="sv-SE"/>
          </a:p>
          <a:p>
            <a:pPr eaLnBrk="1" hangingPunct="1"/>
            <a:r>
              <a:rPr lang="sv-SE" altLang="sv-SE"/>
              <a:t>trygg känslomässig bindning till vuxna. Föräldrarnas pålitlighet, omtanke och konsekvenserna av deras handlande påverkar barnets utvecklande av tillit. Tryggt vidare till nästa steg </a:t>
            </a:r>
          </a:p>
          <a:p>
            <a:pPr eaLnBrk="1" hangingPunct="1"/>
            <a:r>
              <a:rPr lang="sv-SE" altLang="sv-SE"/>
              <a:t>En annan viktig del av tillit är barnets uppfattning om sig själv – sitt jag. </a:t>
            </a:r>
          </a:p>
          <a:p>
            <a:pPr eaLnBrk="1" hangingPunct="1"/>
            <a:endParaRPr lang="sv-SE" altLang="sv-SE"/>
          </a:p>
        </p:txBody>
      </p:sp>
      <p:pic>
        <p:nvPicPr>
          <p:cNvPr id="30724" name="Picture 5" descr="http://t0.gstatic.com/images?q=tbn:ANd9GcQGb0NF9MUIZdsGuEAOJWtJaWOewSZJqzcNsKad0PHGld9fxPT8">
            <a:extLst>
              <a:ext uri="{FF2B5EF4-FFF2-40B4-BE49-F238E27FC236}">
                <a16:creationId xmlns:a16="http://schemas.microsoft.com/office/drawing/2014/main" id="{77FBF56C-E48D-46A7-97A6-57D5F28D3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04813"/>
            <a:ext cx="3000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332656"/>
            <a:ext cx="9056004" cy="6336705"/>
          </a:xfrm>
        </p:spPr>
      </p:pic>
      <p:sp>
        <p:nvSpPr>
          <p:cNvPr id="3" name="Rubrik 2"/>
          <p:cNvSpPr>
            <a:spLocks noGrp="1"/>
          </p:cNvSpPr>
          <p:nvPr>
            <p:ph type="title"/>
          </p:nvPr>
        </p:nvSpPr>
        <p:spPr/>
        <p:txBody>
          <a:bodyPr>
            <a:normAutofit fontScale="90000"/>
          </a:bodyPr>
          <a:lstStyle/>
          <a:p>
            <a:r>
              <a:rPr lang="sv-SE" dirty="0">
                <a:solidFill>
                  <a:srgbClr val="FFFF00"/>
                </a:solidFill>
              </a:rPr>
              <a:t>Anknytning – varför det?</a:t>
            </a:r>
          </a:p>
        </p:txBody>
      </p:sp>
      <p:sp>
        <p:nvSpPr>
          <p:cNvPr id="4" name="Platshållare för bildnummer 3"/>
          <p:cNvSpPr>
            <a:spLocks noGrp="1"/>
          </p:cNvSpPr>
          <p:nvPr>
            <p:ph type="sldNum" sz="quarter" idx="12"/>
          </p:nvPr>
        </p:nvSpPr>
        <p:spPr/>
        <p:txBody>
          <a:bodyPr/>
          <a:lstStyle/>
          <a:p>
            <a:fld id="{F5F5D4F7-7049-446E-945A-2B63CA2F08EE}" type="slidenum">
              <a:rPr lang="sv-SE" smtClean="0"/>
              <a:pPr/>
              <a:t>13</a:t>
            </a:fld>
            <a:endParaRPr lang="sv-SE"/>
          </a:p>
        </p:txBody>
      </p:sp>
      <p:sp>
        <p:nvSpPr>
          <p:cNvPr id="6" name="Rektangel 5"/>
          <p:cNvSpPr/>
          <p:nvPr/>
        </p:nvSpPr>
        <p:spPr>
          <a:xfrm>
            <a:off x="6516216" y="5021137"/>
            <a:ext cx="2160240" cy="129614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Separation från flocken</a:t>
            </a:r>
          </a:p>
        </p:txBody>
      </p:sp>
      <p:sp>
        <p:nvSpPr>
          <p:cNvPr id="7" name="5-udd 6"/>
          <p:cNvSpPr/>
          <p:nvPr/>
        </p:nvSpPr>
        <p:spPr>
          <a:xfrm>
            <a:off x="-324544" y="4860481"/>
            <a:ext cx="2952328" cy="2016224"/>
          </a:xfrm>
          <a:prstGeom prst="star5">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Beskydd!</a:t>
            </a:r>
          </a:p>
        </p:txBody>
      </p:sp>
    </p:spTree>
    <p:extLst>
      <p:ext uri="{BB962C8B-B14F-4D97-AF65-F5344CB8AC3E}">
        <p14:creationId xmlns:p14="http://schemas.microsoft.com/office/powerpoint/2010/main" val="29357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7D398E0-A9AE-4D9A-8CD0-358273E2BE6B}"/>
              </a:ext>
            </a:extLst>
          </p:cNvPr>
          <p:cNvSpPr>
            <a:spLocks noGrp="1" noRot="1" noChangeArrowheads="1"/>
          </p:cNvSpPr>
          <p:nvPr>
            <p:ph type="title"/>
          </p:nvPr>
        </p:nvSpPr>
        <p:spPr/>
        <p:txBody>
          <a:bodyPr/>
          <a:lstStyle/>
          <a:p>
            <a:pPr eaLnBrk="1" hangingPunct="1"/>
            <a:r>
              <a:rPr lang="sv-SE" altLang="sv-SE" b="1"/>
              <a:t>Anknytningsteori</a:t>
            </a:r>
            <a:r>
              <a:rPr lang="sv-SE" altLang="sv-SE"/>
              <a:t> </a:t>
            </a:r>
          </a:p>
        </p:txBody>
      </p:sp>
      <p:sp>
        <p:nvSpPr>
          <p:cNvPr id="9219" name="Rectangle 3">
            <a:extLst>
              <a:ext uri="{FF2B5EF4-FFF2-40B4-BE49-F238E27FC236}">
                <a16:creationId xmlns:a16="http://schemas.microsoft.com/office/drawing/2014/main" id="{F878FB94-696D-4350-A11D-896574D3335A}"/>
              </a:ext>
            </a:extLst>
          </p:cNvPr>
          <p:cNvSpPr>
            <a:spLocks noGrp="1" noRot="1" noChangeArrowheads="1"/>
          </p:cNvSpPr>
          <p:nvPr>
            <p:ph idx="1"/>
          </p:nvPr>
        </p:nvSpPr>
        <p:spPr/>
        <p:txBody>
          <a:bodyPr rtlCol="0">
            <a:normAutofit fontScale="92500"/>
          </a:bodyPr>
          <a:lstStyle/>
          <a:p>
            <a:pPr eaLnBrk="1" fontAlgn="auto" hangingPunct="1">
              <a:lnSpc>
                <a:spcPct val="90000"/>
              </a:lnSpc>
              <a:spcAft>
                <a:spcPts val="0"/>
              </a:spcAft>
              <a:defRPr/>
            </a:pPr>
            <a:r>
              <a:rPr lang="sv-SE" sz="2800" dirty="0"/>
              <a:t>Anknytningen har evolutionsbiologisk grund</a:t>
            </a:r>
          </a:p>
          <a:p>
            <a:pPr eaLnBrk="1" fontAlgn="auto" hangingPunct="1">
              <a:lnSpc>
                <a:spcPct val="90000"/>
              </a:lnSpc>
              <a:spcAft>
                <a:spcPts val="0"/>
              </a:spcAft>
              <a:defRPr/>
            </a:pPr>
            <a:r>
              <a:rPr lang="sv-SE" sz="2800" dirty="0"/>
              <a:t>Anknytning handlar om att möjliggöra utforskande av världen under rimligt säkra betingelser</a:t>
            </a:r>
          </a:p>
          <a:p>
            <a:pPr eaLnBrk="1" fontAlgn="auto" hangingPunct="1">
              <a:lnSpc>
                <a:spcPct val="90000"/>
              </a:lnSpc>
              <a:spcAft>
                <a:spcPts val="0"/>
              </a:spcAft>
              <a:defRPr/>
            </a:pPr>
            <a:r>
              <a:rPr lang="sv-SE" sz="2800" dirty="0"/>
              <a:t> Barnet kan inte välja att inte knyta an därför har de medfödda signaler för att binda vuxna till sig</a:t>
            </a:r>
          </a:p>
          <a:p>
            <a:pPr eaLnBrk="1" fontAlgn="auto" hangingPunct="1">
              <a:lnSpc>
                <a:spcPct val="90000"/>
              </a:lnSpc>
              <a:spcAft>
                <a:spcPts val="0"/>
              </a:spcAft>
              <a:defRPr/>
            </a:pPr>
            <a:r>
              <a:rPr lang="sv-SE" sz="2800" dirty="0"/>
              <a:t>Anknytningen bestäms av fysisk närhet till vårdaren</a:t>
            </a:r>
          </a:p>
          <a:p>
            <a:pPr eaLnBrk="1" fontAlgn="auto" hangingPunct="1">
              <a:lnSpc>
                <a:spcPct val="90000"/>
              </a:lnSpc>
              <a:spcAft>
                <a:spcPts val="0"/>
              </a:spcAft>
              <a:defRPr/>
            </a:pPr>
            <a:r>
              <a:rPr lang="sv-SE" sz="2800" dirty="0"/>
              <a:t>Förutsättning för frisk mental utveckling är en varm, intim och kontinuerlig relation med en person </a:t>
            </a:r>
          </a:p>
        </p:txBody>
      </p:sp>
      <p:pic>
        <p:nvPicPr>
          <p:cNvPr id="34820" name="Picture 5" descr="bowlby">
            <a:hlinkClick r:id="rId2"/>
            <a:extLst>
              <a:ext uri="{FF2B5EF4-FFF2-40B4-BE49-F238E27FC236}">
                <a16:creationId xmlns:a16="http://schemas.microsoft.com/office/drawing/2014/main" id="{CF061132-5408-4681-9D13-844EEF56B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49275"/>
            <a:ext cx="7524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8" descr="bigbild_kickoff">
            <a:hlinkClick r:id="rId2"/>
            <a:extLst>
              <a:ext uri="{FF2B5EF4-FFF2-40B4-BE49-F238E27FC236}">
                <a16:creationId xmlns:a16="http://schemas.microsoft.com/office/drawing/2014/main" id="{20AB7048-5141-4D27-A804-03320BA24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125188"/>
            <a:ext cx="3265487"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a:extLst>
              <a:ext uri="{FF2B5EF4-FFF2-40B4-BE49-F238E27FC236}">
                <a16:creationId xmlns:a16="http://schemas.microsoft.com/office/drawing/2014/main" id="{20DBDD01-E264-4796-BD70-7D480841E74D}"/>
              </a:ext>
            </a:extLst>
          </p:cNvPr>
          <p:cNvSpPr>
            <a:spLocks noGrp="1" noRot="1" noChangeArrowheads="1"/>
          </p:cNvSpPr>
          <p:nvPr>
            <p:ph type="title"/>
          </p:nvPr>
        </p:nvSpPr>
        <p:spPr/>
        <p:txBody>
          <a:bodyPr/>
          <a:lstStyle/>
          <a:p>
            <a:pPr eaLnBrk="1" hangingPunct="1"/>
            <a:r>
              <a:rPr lang="sv-SE" altLang="sv-SE" dirty="0"/>
              <a:t>Anknytningens faser</a:t>
            </a:r>
          </a:p>
        </p:txBody>
      </p:sp>
      <p:sp>
        <p:nvSpPr>
          <p:cNvPr id="27651" name="Rectangle 3">
            <a:extLst>
              <a:ext uri="{FF2B5EF4-FFF2-40B4-BE49-F238E27FC236}">
                <a16:creationId xmlns:a16="http://schemas.microsoft.com/office/drawing/2014/main" id="{53644EAA-9F61-4FA1-B4F6-57317C6C0F03}"/>
              </a:ext>
            </a:extLst>
          </p:cNvPr>
          <p:cNvSpPr>
            <a:spLocks noGrp="1" noRot="1" noChangeArrowheads="1"/>
          </p:cNvSpPr>
          <p:nvPr>
            <p:ph idx="1"/>
          </p:nvPr>
        </p:nvSpPr>
        <p:spPr>
          <a:xfrm>
            <a:off x="628650" y="1556792"/>
            <a:ext cx="5167486" cy="4620171"/>
          </a:xfrm>
        </p:spPr>
        <p:txBody>
          <a:bodyPr/>
          <a:lstStyle/>
          <a:p>
            <a:pPr marL="0" indent="0" eaLnBrk="1" hangingPunct="1">
              <a:buNone/>
            </a:pPr>
            <a:r>
              <a:rPr lang="sv-SE" altLang="sv-SE" dirty="0"/>
              <a:t>Barnets tidiga relationer är det viktigaste för barnets utveckling</a:t>
            </a:r>
          </a:p>
          <a:p>
            <a:pPr eaLnBrk="1" hangingPunct="1"/>
            <a:r>
              <a:rPr lang="sv-SE" altLang="sv-SE" dirty="0"/>
              <a:t>Fas 1: Riktar uppmärksamhet till en person</a:t>
            </a:r>
          </a:p>
          <a:p>
            <a:pPr eaLnBrk="1" hangingPunct="1"/>
            <a:r>
              <a:rPr lang="sv-SE" altLang="sv-SE" dirty="0"/>
              <a:t>Fas 2: Söker sig till särskild person</a:t>
            </a:r>
          </a:p>
          <a:p>
            <a:pPr eaLnBrk="1" hangingPunct="1"/>
            <a:r>
              <a:rPr lang="sv-SE" altLang="sv-SE" dirty="0"/>
              <a:t>Fas 3: Kan själv reglera närhet och distans</a:t>
            </a:r>
          </a:p>
          <a:p>
            <a:pPr eaLnBrk="1" hangingPunct="1"/>
            <a:r>
              <a:rPr lang="sv-SE" altLang="sv-SE" dirty="0"/>
              <a:t>Fas 4: Kan kalkylera den </a:t>
            </a:r>
          </a:p>
          <a:p>
            <a:pPr marL="0" indent="0" eaLnBrk="1" hangingPunct="1">
              <a:buNone/>
            </a:pPr>
            <a:r>
              <a:rPr lang="sv-SE" altLang="sv-SE" dirty="0"/>
              <a:t>andres önskan och anpassa</a:t>
            </a:r>
          </a:p>
          <a:p>
            <a:pPr eaLnBrk="1" hangingPunct="1"/>
            <a:endParaRPr lang="sv-SE" altLang="sv-SE" dirty="0"/>
          </a:p>
          <a:p>
            <a:pPr eaLnBrk="1" hangingPunct="1"/>
            <a:endParaRPr lang="sv-SE" altLang="sv-SE" dirty="0"/>
          </a:p>
        </p:txBody>
      </p:sp>
      <p:sp>
        <p:nvSpPr>
          <p:cNvPr id="3" name="Vänster klammerparentes 2">
            <a:extLst>
              <a:ext uri="{FF2B5EF4-FFF2-40B4-BE49-F238E27FC236}">
                <a16:creationId xmlns:a16="http://schemas.microsoft.com/office/drawing/2014/main" id="{121061DC-BBD6-49DC-A030-EEF294D93ECD}"/>
              </a:ext>
            </a:extLst>
          </p:cNvPr>
          <p:cNvSpPr/>
          <p:nvPr/>
        </p:nvSpPr>
        <p:spPr>
          <a:xfrm>
            <a:off x="539552" y="2636912"/>
            <a:ext cx="89098" cy="230425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sv-S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C0C29F4-47F4-4ED5-B811-329C8B219F67}"/>
              </a:ext>
            </a:extLst>
          </p:cNvPr>
          <p:cNvSpPr>
            <a:spLocks noGrp="1" noRot="1" noChangeArrowheads="1"/>
          </p:cNvSpPr>
          <p:nvPr>
            <p:ph type="title"/>
          </p:nvPr>
        </p:nvSpPr>
        <p:spPr/>
        <p:txBody>
          <a:bodyPr/>
          <a:lstStyle/>
          <a:p>
            <a:pPr eaLnBrk="1" hangingPunct="1"/>
            <a:r>
              <a:rPr lang="sv-SE" altLang="sv-SE" dirty="0"/>
              <a:t>Fas 1</a:t>
            </a:r>
          </a:p>
        </p:txBody>
      </p:sp>
      <p:sp>
        <p:nvSpPr>
          <p:cNvPr id="34819" name="Rectangle 3">
            <a:extLst>
              <a:ext uri="{FF2B5EF4-FFF2-40B4-BE49-F238E27FC236}">
                <a16:creationId xmlns:a16="http://schemas.microsoft.com/office/drawing/2014/main" id="{B28D15D1-662D-4630-93A1-FD4951586CB2}"/>
              </a:ext>
            </a:extLst>
          </p:cNvPr>
          <p:cNvSpPr>
            <a:spLocks noGrp="1" noRot="1" noChangeArrowheads="1"/>
          </p:cNvSpPr>
          <p:nvPr>
            <p:ph idx="1"/>
          </p:nvPr>
        </p:nvSpPr>
        <p:spPr>
          <a:xfrm>
            <a:off x="301625" y="1341438"/>
            <a:ext cx="8540750" cy="4757737"/>
          </a:xfrm>
        </p:spPr>
        <p:txBody>
          <a:bodyPr rtlCol="0">
            <a:normAutofit/>
          </a:bodyPr>
          <a:lstStyle/>
          <a:p>
            <a:pPr eaLnBrk="1" fontAlgn="auto" hangingPunct="1">
              <a:lnSpc>
                <a:spcPct val="90000"/>
              </a:lnSpc>
              <a:spcAft>
                <a:spcPts val="0"/>
              </a:spcAft>
              <a:defRPr/>
            </a:pPr>
            <a:r>
              <a:rPr lang="sv-SE" sz="2800" dirty="0"/>
              <a:t>De allra flesta barn har en medfödd förmåga att söka kontakt och gemenskap. </a:t>
            </a:r>
          </a:p>
          <a:p>
            <a:pPr eaLnBrk="1" fontAlgn="auto" hangingPunct="1">
              <a:lnSpc>
                <a:spcPct val="90000"/>
              </a:lnSpc>
              <a:spcAft>
                <a:spcPts val="0"/>
              </a:spcAft>
              <a:defRPr/>
            </a:pPr>
            <a:r>
              <a:rPr lang="sv-SE" sz="2800" dirty="0"/>
              <a:t>Barnet har ett visst temperament då det föds </a:t>
            </a:r>
          </a:p>
          <a:p>
            <a:pPr eaLnBrk="1" fontAlgn="auto" hangingPunct="1">
              <a:lnSpc>
                <a:spcPct val="90000"/>
              </a:lnSpc>
              <a:spcAft>
                <a:spcPts val="0"/>
              </a:spcAft>
              <a:defRPr/>
            </a:pPr>
            <a:r>
              <a:rPr lang="sv-SE" sz="2800" dirty="0"/>
              <a:t>De första veckorna behöver spädbarnet så mycket lugn och ro som möjligt för att inte överstimuleras. </a:t>
            </a:r>
          </a:p>
          <a:p>
            <a:pPr eaLnBrk="1" fontAlgn="auto" hangingPunct="1">
              <a:lnSpc>
                <a:spcPct val="90000"/>
              </a:lnSpc>
              <a:spcAft>
                <a:spcPts val="0"/>
              </a:spcAft>
              <a:defRPr/>
            </a:pPr>
            <a:r>
              <a:rPr lang="sv-SE" sz="2800" dirty="0"/>
              <a:t>Förutsägbarhet. De rutiner man skapar kring barnet ger barnet möjlighet att slappna av – de vet vad som händer i vardagen vilket skapar trygghet och lugn för barnet.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FDE7C02-3FC6-49DE-B07F-9B5D152CB101}"/>
              </a:ext>
            </a:extLst>
          </p:cNvPr>
          <p:cNvSpPr>
            <a:spLocks noGrp="1" noRot="1" noChangeArrowheads="1"/>
          </p:cNvSpPr>
          <p:nvPr>
            <p:ph type="title"/>
          </p:nvPr>
        </p:nvSpPr>
        <p:spPr>
          <a:xfrm>
            <a:off x="301625" y="228600"/>
            <a:ext cx="8510588" cy="1040160"/>
          </a:xfrm>
        </p:spPr>
        <p:txBody>
          <a:bodyPr rtlCol="0">
            <a:normAutofit/>
          </a:bodyPr>
          <a:lstStyle/>
          <a:p>
            <a:pPr eaLnBrk="1" fontAlgn="auto" hangingPunct="1">
              <a:spcAft>
                <a:spcPts val="0"/>
              </a:spcAft>
              <a:defRPr/>
            </a:pPr>
            <a:r>
              <a:rPr lang="sv-SE" sz="4000" dirty="0">
                <a:solidFill>
                  <a:schemeClr val="tx1">
                    <a:lumMod val="85000"/>
                    <a:lumOff val="15000"/>
                  </a:schemeClr>
                </a:solidFill>
              </a:rPr>
              <a:t>Fas 2</a:t>
            </a:r>
          </a:p>
        </p:txBody>
      </p:sp>
      <p:sp>
        <p:nvSpPr>
          <p:cNvPr id="41987" name="Rectangle 3">
            <a:extLst>
              <a:ext uri="{FF2B5EF4-FFF2-40B4-BE49-F238E27FC236}">
                <a16:creationId xmlns:a16="http://schemas.microsoft.com/office/drawing/2014/main" id="{2412EEAB-E500-4BFB-BBF0-6FE828048A32}"/>
              </a:ext>
            </a:extLst>
          </p:cNvPr>
          <p:cNvSpPr>
            <a:spLocks noGrp="1" noRot="1" noChangeArrowheads="1"/>
          </p:cNvSpPr>
          <p:nvPr>
            <p:ph idx="1"/>
          </p:nvPr>
        </p:nvSpPr>
        <p:spPr/>
        <p:txBody>
          <a:bodyPr/>
          <a:lstStyle/>
          <a:p>
            <a:pPr eaLnBrk="1" hangingPunct="1"/>
            <a:r>
              <a:rPr lang="sv-SE" altLang="sv-SE" dirty="0"/>
              <a:t>Under det första halvåret lär barnet sig att känna igen de viktigaste personerna i sin omgivning</a:t>
            </a:r>
          </a:p>
          <a:p>
            <a:pPr eaLnBrk="1" hangingPunct="1"/>
            <a:r>
              <a:rPr lang="sv-SE" altLang="sv-SE" dirty="0"/>
              <a:t> Under andra halvåret kan barnet på allvar visa att det knutit an till sin(a) vårdare. </a:t>
            </a:r>
          </a:p>
          <a:p>
            <a:pPr eaLnBrk="1" hangingPunct="1"/>
            <a:r>
              <a:rPr lang="sv-SE" altLang="sv-SE" dirty="0"/>
              <a:t>Barn kan utveckla anknytningsrelation till flera personer. Anknytningshierarkier</a:t>
            </a:r>
          </a:p>
          <a:p>
            <a:pPr eaLnBrk="1" hangingPunct="1"/>
            <a:endParaRPr lang="sv-SE" altLang="sv-S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3EC185D-7E7C-4BAD-97B8-D825C49FC090}"/>
              </a:ext>
            </a:extLst>
          </p:cNvPr>
          <p:cNvSpPr>
            <a:spLocks noGrp="1" noRot="1" noChangeArrowheads="1"/>
          </p:cNvSpPr>
          <p:nvPr>
            <p:ph type="title"/>
          </p:nvPr>
        </p:nvSpPr>
        <p:spPr/>
        <p:txBody>
          <a:bodyPr rtlCol="0">
            <a:normAutofit/>
          </a:bodyPr>
          <a:lstStyle/>
          <a:p>
            <a:pPr eaLnBrk="1" fontAlgn="auto" hangingPunct="1">
              <a:spcAft>
                <a:spcPts val="0"/>
              </a:spcAft>
              <a:defRPr/>
            </a:pPr>
            <a:r>
              <a:rPr lang="sv-SE" sz="4000" i="1" dirty="0">
                <a:solidFill>
                  <a:schemeClr val="tx1">
                    <a:lumMod val="85000"/>
                    <a:lumOff val="15000"/>
                  </a:schemeClr>
                </a:solidFill>
              </a:rPr>
              <a:t>Inre arbetsmodeller </a:t>
            </a:r>
            <a:r>
              <a:rPr lang="sv-SE" sz="4000" dirty="0">
                <a:solidFill>
                  <a:schemeClr val="tx1">
                    <a:lumMod val="85000"/>
                    <a:lumOff val="15000"/>
                  </a:schemeClr>
                </a:solidFill>
              </a:rPr>
              <a:t>-- mentala</a:t>
            </a:r>
            <a:br>
              <a:rPr lang="sv-SE" sz="4000" dirty="0">
                <a:solidFill>
                  <a:schemeClr val="tx1">
                    <a:lumMod val="85000"/>
                    <a:lumOff val="15000"/>
                  </a:schemeClr>
                </a:solidFill>
              </a:rPr>
            </a:br>
            <a:r>
              <a:rPr lang="sv-SE" sz="4000" dirty="0">
                <a:solidFill>
                  <a:schemeClr val="tx1">
                    <a:lumMod val="85000"/>
                    <a:lumOff val="15000"/>
                  </a:schemeClr>
                </a:solidFill>
              </a:rPr>
              <a:t>representationer av anknytningen</a:t>
            </a:r>
          </a:p>
        </p:txBody>
      </p:sp>
      <p:sp>
        <p:nvSpPr>
          <p:cNvPr id="36867" name="Rectangle 3">
            <a:extLst>
              <a:ext uri="{FF2B5EF4-FFF2-40B4-BE49-F238E27FC236}">
                <a16:creationId xmlns:a16="http://schemas.microsoft.com/office/drawing/2014/main" id="{8C49764F-AF50-407A-9943-40630668EFBB}"/>
              </a:ext>
            </a:extLst>
          </p:cNvPr>
          <p:cNvSpPr>
            <a:spLocks noGrp="1" noRot="1" noChangeArrowheads="1"/>
          </p:cNvSpPr>
          <p:nvPr>
            <p:ph idx="1"/>
          </p:nvPr>
        </p:nvSpPr>
        <p:spPr/>
        <p:txBody>
          <a:bodyPr/>
          <a:lstStyle/>
          <a:p>
            <a:pPr eaLnBrk="1" hangingPunct="1">
              <a:buFont typeface="Wingdings" panose="05000000000000000000" pitchFamily="2" charset="2"/>
              <a:buNone/>
            </a:pPr>
            <a:r>
              <a:rPr lang="sv-SE" altLang="sv-SE" dirty="0"/>
              <a:t>Barnets anknytningserfarenheter</a:t>
            </a:r>
          </a:p>
          <a:p>
            <a:pPr eaLnBrk="1" hangingPunct="1">
              <a:buFont typeface="Wingdings" panose="05000000000000000000" pitchFamily="2" charset="2"/>
              <a:buNone/>
            </a:pPr>
            <a:r>
              <a:rPr lang="sv-SE" altLang="sv-SE" dirty="0"/>
              <a:t>representerade som ”bilder” av:</a:t>
            </a:r>
          </a:p>
          <a:p>
            <a:pPr eaLnBrk="1" hangingPunct="1">
              <a:buFont typeface="Wingdings" panose="05000000000000000000" pitchFamily="2" charset="2"/>
              <a:buNone/>
            </a:pPr>
            <a:r>
              <a:rPr lang="sv-SE" altLang="sv-SE" dirty="0"/>
              <a:t>– </a:t>
            </a:r>
            <a:r>
              <a:rPr lang="sv-SE" altLang="sv-SE" i="1" dirty="0"/>
              <a:t>barnet själv </a:t>
            </a:r>
            <a:r>
              <a:rPr lang="sv-SE" altLang="sv-SE" dirty="0"/>
              <a:t>(som t.ex. värd eller inte värd att älskas)</a:t>
            </a:r>
          </a:p>
          <a:p>
            <a:pPr eaLnBrk="1" hangingPunct="1">
              <a:buFont typeface="Wingdings" panose="05000000000000000000" pitchFamily="2" charset="2"/>
              <a:buNone/>
            </a:pPr>
            <a:r>
              <a:rPr lang="sv-SE" altLang="sv-SE" dirty="0"/>
              <a:t>– </a:t>
            </a:r>
            <a:r>
              <a:rPr lang="sv-SE" altLang="sv-SE" i="1" dirty="0"/>
              <a:t>föräldern </a:t>
            </a:r>
            <a:r>
              <a:rPr lang="sv-SE" altLang="sv-SE" dirty="0"/>
              <a:t>(som någon som barnet t.ex. kan/inte kan vända sig till och få beskydd av i stunder när fara hotar).</a:t>
            </a:r>
          </a:p>
          <a:p>
            <a:pPr eaLnBrk="1" hangingPunct="1">
              <a:buFont typeface="Wingdings" panose="05000000000000000000" pitchFamily="2" charset="2"/>
              <a:buNone/>
            </a:pPr>
            <a:r>
              <a:rPr lang="sv-SE" altLang="sv-SE" dirty="0"/>
              <a:t>Upplevelsen av att någon håller barnets känslor samman och på så sätt förklarar världen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6C120DE-FF01-437E-BECB-C495371955E8}"/>
              </a:ext>
            </a:extLst>
          </p:cNvPr>
          <p:cNvSpPr>
            <a:spLocks noGrp="1" noRot="1" noChangeArrowheads="1"/>
          </p:cNvSpPr>
          <p:nvPr>
            <p:ph type="title"/>
          </p:nvPr>
        </p:nvSpPr>
        <p:spPr/>
        <p:txBody>
          <a:bodyPr rtlCol="0">
            <a:normAutofit/>
          </a:bodyPr>
          <a:lstStyle/>
          <a:p>
            <a:pPr eaLnBrk="1" fontAlgn="auto" hangingPunct="1">
              <a:spcAft>
                <a:spcPts val="0"/>
              </a:spcAft>
              <a:defRPr/>
            </a:pPr>
            <a:r>
              <a:rPr lang="sv-SE" sz="4000" i="1">
                <a:solidFill>
                  <a:schemeClr val="tx1">
                    <a:lumMod val="85000"/>
                    <a:lumOff val="15000"/>
                  </a:schemeClr>
                </a:solidFill>
              </a:rPr>
              <a:t>Betydelsen av olika Inre</a:t>
            </a:r>
            <a:br>
              <a:rPr lang="sv-SE" sz="4000" i="1">
                <a:solidFill>
                  <a:schemeClr val="tx1">
                    <a:lumMod val="85000"/>
                    <a:lumOff val="15000"/>
                  </a:schemeClr>
                </a:solidFill>
              </a:rPr>
            </a:br>
            <a:r>
              <a:rPr lang="sv-SE" sz="4000" i="1">
                <a:solidFill>
                  <a:schemeClr val="tx1">
                    <a:lumMod val="85000"/>
                    <a:lumOff val="15000"/>
                  </a:schemeClr>
                </a:solidFill>
              </a:rPr>
              <a:t>arbetsmodeller</a:t>
            </a:r>
          </a:p>
        </p:txBody>
      </p:sp>
      <p:sp>
        <p:nvSpPr>
          <p:cNvPr id="51203" name="Rectangle 3">
            <a:extLst>
              <a:ext uri="{FF2B5EF4-FFF2-40B4-BE49-F238E27FC236}">
                <a16:creationId xmlns:a16="http://schemas.microsoft.com/office/drawing/2014/main" id="{65D3DE9E-E046-44E7-88C0-5D1697384088}"/>
              </a:ext>
            </a:extLst>
          </p:cNvPr>
          <p:cNvSpPr>
            <a:spLocks noGrp="1" noRot="1" noChangeArrowheads="1"/>
          </p:cNvSpPr>
          <p:nvPr>
            <p:ph idx="1"/>
          </p:nvPr>
        </p:nvSpPr>
        <p:spPr>
          <a:xfrm>
            <a:off x="301625" y="2636838"/>
            <a:ext cx="8540750" cy="3462337"/>
          </a:xfrm>
        </p:spPr>
        <p:txBody>
          <a:bodyPr rtlCol="0">
            <a:normAutofit/>
          </a:bodyPr>
          <a:lstStyle/>
          <a:p>
            <a:pPr eaLnBrk="1" fontAlgn="auto" hangingPunct="1">
              <a:lnSpc>
                <a:spcPct val="90000"/>
              </a:lnSpc>
              <a:spcAft>
                <a:spcPts val="0"/>
              </a:spcAft>
              <a:defRPr/>
            </a:pPr>
            <a:r>
              <a:rPr lang="sv-SE" sz="2800" dirty="0"/>
              <a:t>Utvecklas till generaliserade förväntningar på hur barnet kommer att bli bemött (t.ex. uppskattad och beskyddad snarare än utnyttjad och hånad) i känslomässigt viktiga relationer</a:t>
            </a:r>
          </a:p>
          <a:p>
            <a:pPr eaLnBrk="1" fontAlgn="auto" hangingPunct="1">
              <a:lnSpc>
                <a:spcPct val="90000"/>
              </a:lnSpc>
              <a:spcAft>
                <a:spcPts val="0"/>
              </a:spcAft>
              <a:defRPr/>
            </a:pPr>
            <a:r>
              <a:rPr lang="sv-SE" sz="2800" dirty="0"/>
              <a:t>Dessa formar därigenom barnets sätt att närma sig och samspela med personer utanför familjen, som kamrater, lärare, fosterföräldrar, och senare i egna kärleksrelationer</a:t>
            </a:r>
          </a:p>
          <a:p>
            <a:pPr eaLnBrk="1" fontAlgn="auto" hangingPunct="1">
              <a:lnSpc>
                <a:spcPct val="90000"/>
              </a:lnSpc>
              <a:spcAft>
                <a:spcPts val="0"/>
              </a:spcAft>
              <a:buFont typeface="Wingdings 3" charset="2"/>
              <a:buChar char=""/>
              <a:defRPr/>
            </a:pPr>
            <a:endParaRPr lang="sv-SE" sz="2800" dirty="0">
              <a:solidFill>
                <a:schemeClr val="tx1">
                  <a:lumMod val="75000"/>
                  <a:lumOff val="25000"/>
                </a:schemeClr>
              </a:solidFill>
            </a:endParaRPr>
          </a:p>
        </p:txBody>
      </p:sp>
      <p:pic>
        <p:nvPicPr>
          <p:cNvPr id="37892" name="Picture 4" descr="ProblSkill">
            <a:hlinkClick r:id="rId2"/>
            <a:extLst>
              <a:ext uri="{FF2B5EF4-FFF2-40B4-BE49-F238E27FC236}">
                <a16:creationId xmlns:a16="http://schemas.microsoft.com/office/drawing/2014/main" id="{CC8198F6-55C4-492B-BDC3-B45F45D3F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93701"/>
            <a:ext cx="14398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46D2598-0916-40B3-AA73-2A5F308F4A95}"/>
              </a:ext>
            </a:extLst>
          </p:cNvPr>
          <p:cNvSpPr>
            <a:spLocks noGrp="1" noRot="1" noChangeArrowheads="1"/>
          </p:cNvSpPr>
          <p:nvPr>
            <p:ph type="title"/>
          </p:nvPr>
        </p:nvSpPr>
        <p:spPr/>
        <p:txBody>
          <a:bodyPr rtlCol="0">
            <a:normAutofit/>
          </a:bodyPr>
          <a:lstStyle/>
          <a:p>
            <a:pPr eaLnBrk="1" fontAlgn="auto" hangingPunct="1">
              <a:spcAft>
                <a:spcPts val="0"/>
              </a:spcAft>
              <a:defRPr/>
            </a:pPr>
            <a:r>
              <a:rPr lang="sv-SE" i="1">
                <a:solidFill>
                  <a:schemeClr val="tx1">
                    <a:lumMod val="85000"/>
                    <a:lumOff val="15000"/>
                  </a:schemeClr>
                </a:solidFill>
              </a:rPr>
              <a:t>Att förstå utveckling</a:t>
            </a:r>
          </a:p>
        </p:txBody>
      </p:sp>
      <p:sp>
        <p:nvSpPr>
          <p:cNvPr id="18435" name="Rectangle 3">
            <a:extLst>
              <a:ext uri="{FF2B5EF4-FFF2-40B4-BE49-F238E27FC236}">
                <a16:creationId xmlns:a16="http://schemas.microsoft.com/office/drawing/2014/main" id="{9A15A57A-70B4-4863-8E66-47B34F782037}"/>
              </a:ext>
            </a:extLst>
          </p:cNvPr>
          <p:cNvSpPr>
            <a:spLocks noGrp="1" noRot="1" noChangeArrowheads="1"/>
          </p:cNvSpPr>
          <p:nvPr>
            <p:ph idx="1"/>
          </p:nvPr>
        </p:nvSpPr>
        <p:spPr/>
        <p:txBody>
          <a:bodyPr>
            <a:normAutofit lnSpcReduction="10000"/>
          </a:bodyPr>
          <a:lstStyle/>
          <a:p>
            <a:pPr eaLnBrk="1" hangingPunct="1">
              <a:lnSpc>
                <a:spcPct val="80000"/>
              </a:lnSpc>
              <a:buFont typeface="Wingdings 3" panose="05040102010807070707" pitchFamily="18" charset="2"/>
              <a:buNone/>
            </a:pPr>
            <a:r>
              <a:rPr lang="sv-SE" altLang="sv-SE" sz="2000"/>
              <a:t>v När ägg och sädescell smälter samman ger</a:t>
            </a:r>
          </a:p>
          <a:p>
            <a:pPr eaLnBrk="1" hangingPunct="1">
              <a:lnSpc>
                <a:spcPct val="80000"/>
              </a:lnSpc>
              <a:buFont typeface="Wingdings 3" panose="05040102010807070707" pitchFamily="18" charset="2"/>
              <a:buNone/>
            </a:pPr>
            <a:r>
              <a:rPr lang="sv-SE" altLang="sv-SE" sz="2000"/>
              <a:t>generna ramarna för vad barnet ska utvecklas till</a:t>
            </a:r>
          </a:p>
          <a:p>
            <a:pPr eaLnBrk="1" hangingPunct="1">
              <a:lnSpc>
                <a:spcPct val="80000"/>
              </a:lnSpc>
              <a:buFont typeface="Wingdings 3" panose="05040102010807070707" pitchFamily="18" charset="2"/>
              <a:buNone/>
            </a:pPr>
            <a:endParaRPr lang="sv-SE" altLang="sv-SE" sz="2000"/>
          </a:p>
          <a:p>
            <a:pPr eaLnBrk="1" hangingPunct="1">
              <a:lnSpc>
                <a:spcPct val="80000"/>
              </a:lnSpc>
              <a:buFont typeface="Wingdings 3" panose="05040102010807070707" pitchFamily="18" charset="2"/>
              <a:buNone/>
            </a:pPr>
            <a:r>
              <a:rPr lang="sv-SE" altLang="sv-SE" sz="2000"/>
              <a:t>v Under tiden i livmodern utsätts fostret för</a:t>
            </a:r>
          </a:p>
          <a:p>
            <a:pPr eaLnBrk="1" hangingPunct="1">
              <a:lnSpc>
                <a:spcPct val="80000"/>
              </a:lnSpc>
              <a:buFont typeface="Wingdings 3" panose="05040102010807070707" pitchFamily="18" charset="2"/>
              <a:buNone/>
            </a:pPr>
            <a:r>
              <a:rPr lang="sv-SE" altLang="sv-SE" sz="2000"/>
              <a:t>Miljöpåverkan</a:t>
            </a:r>
          </a:p>
          <a:p>
            <a:pPr eaLnBrk="1" hangingPunct="1">
              <a:lnSpc>
                <a:spcPct val="80000"/>
              </a:lnSpc>
              <a:buFont typeface="Wingdings 3" panose="05040102010807070707" pitchFamily="18" charset="2"/>
              <a:buNone/>
            </a:pPr>
            <a:endParaRPr lang="sv-SE" altLang="sv-SE" sz="2000"/>
          </a:p>
          <a:p>
            <a:pPr eaLnBrk="1" hangingPunct="1">
              <a:lnSpc>
                <a:spcPct val="80000"/>
              </a:lnSpc>
              <a:buFont typeface="Wingdings 3" panose="05040102010807070707" pitchFamily="18" charset="2"/>
              <a:buNone/>
            </a:pPr>
            <a:r>
              <a:rPr lang="sv-SE" altLang="sv-SE" sz="2000"/>
              <a:t>v Redan i livmodern börjar fostret samspela med</a:t>
            </a:r>
          </a:p>
          <a:p>
            <a:pPr eaLnBrk="1" hangingPunct="1">
              <a:lnSpc>
                <a:spcPct val="80000"/>
              </a:lnSpc>
              <a:buFont typeface="Wingdings 3" panose="05040102010807070707" pitchFamily="18" charset="2"/>
              <a:buNone/>
            </a:pPr>
            <a:r>
              <a:rPr lang="sv-SE" altLang="sv-SE" sz="2000"/>
              <a:t>sin omgivning (sparkar, föräldrarnas fantasier</a:t>
            </a:r>
          </a:p>
          <a:p>
            <a:pPr eaLnBrk="1" hangingPunct="1">
              <a:lnSpc>
                <a:spcPct val="80000"/>
              </a:lnSpc>
              <a:buFont typeface="Wingdings 3" panose="05040102010807070707" pitchFamily="18" charset="2"/>
              <a:buNone/>
            </a:pPr>
            <a:r>
              <a:rPr lang="sv-SE" altLang="sv-SE" sz="2000"/>
              <a:t>etc.)</a:t>
            </a:r>
          </a:p>
          <a:p>
            <a:pPr eaLnBrk="1" hangingPunct="1">
              <a:lnSpc>
                <a:spcPct val="80000"/>
              </a:lnSpc>
              <a:buFont typeface="Wingdings 3" panose="05040102010807070707" pitchFamily="18" charset="2"/>
              <a:buNone/>
            </a:pPr>
            <a:endParaRPr lang="sv-SE" altLang="sv-SE" sz="2000"/>
          </a:p>
          <a:p>
            <a:pPr eaLnBrk="1" hangingPunct="1">
              <a:lnSpc>
                <a:spcPct val="80000"/>
              </a:lnSpc>
              <a:buFont typeface="Wingdings 3" panose="05040102010807070707" pitchFamily="18" charset="2"/>
              <a:buNone/>
            </a:pPr>
            <a:r>
              <a:rPr lang="sv-SE" altLang="sv-SE" sz="2000"/>
              <a:t>v När barnet föds startar den ömsesidiga påverkan</a:t>
            </a:r>
          </a:p>
          <a:p>
            <a:pPr eaLnBrk="1" hangingPunct="1">
              <a:lnSpc>
                <a:spcPct val="80000"/>
              </a:lnSpc>
              <a:buFont typeface="Wingdings 3" panose="05040102010807070707" pitchFamily="18" charset="2"/>
              <a:buNone/>
            </a:pPr>
            <a:r>
              <a:rPr lang="sv-SE" altLang="sv-SE" sz="2000"/>
              <a:t>på allvar</a:t>
            </a:r>
          </a:p>
          <a:p>
            <a:pPr eaLnBrk="1" hangingPunct="1">
              <a:lnSpc>
                <a:spcPct val="80000"/>
              </a:lnSpc>
              <a:buFont typeface="Wingdings 3" panose="05040102010807070707" pitchFamily="18" charset="2"/>
              <a:buNone/>
            </a:pPr>
            <a:endParaRPr lang="sv-SE" altLang="sv-SE" sz="2000"/>
          </a:p>
        </p:txBody>
      </p:sp>
      <p:pic>
        <p:nvPicPr>
          <p:cNvPr id="4" name="Bildobjekt 3">
            <a:extLst>
              <a:ext uri="{FF2B5EF4-FFF2-40B4-BE49-F238E27FC236}">
                <a16:creationId xmlns:a16="http://schemas.microsoft.com/office/drawing/2014/main" id="{65441A61-8B26-4BFA-A553-6CC7D53DE7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6151685"/>
            <a:ext cx="1157749" cy="3204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E67523-E8EB-4151-BDFA-78757603DCC5}"/>
              </a:ext>
            </a:extLst>
          </p:cNvPr>
          <p:cNvSpPr>
            <a:spLocks noGrp="1"/>
          </p:cNvSpPr>
          <p:nvPr>
            <p:ph type="title"/>
          </p:nvPr>
        </p:nvSpPr>
        <p:spPr/>
        <p:txBody>
          <a:bodyPr>
            <a:normAutofit fontScale="90000"/>
          </a:bodyPr>
          <a:lstStyle/>
          <a:p>
            <a:r>
              <a:rPr lang="sv-SE" dirty="0" err="1"/>
              <a:t>Mentalisering</a:t>
            </a:r>
            <a:r>
              <a:rPr lang="sv-SE" dirty="0"/>
              <a:t>-Att hålla någons ”mind in mind”</a:t>
            </a:r>
            <a:br>
              <a:rPr lang="sv-SE" dirty="0"/>
            </a:br>
            <a:endParaRPr lang="sv-SE" dirty="0"/>
          </a:p>
        </p:txBody>
      </p:sp>
      <p:sp>
        <p:nvSpPr>
          <p:cNvPr id="3" name="Platshållare för innehåll 2">
            <a:extLst>
              <a:ext uri="{FF2B5EF4-FFF2-40B4-BE49-F238E27FC236}">
                <a16:creationId xmlns:a16="http://schemas.microsoft.com/office/drawing/2014/main" id="{6018E53F-7BE4-4F26-A6F0-8BC9D775469B}"/>
              </a:ext>
            </a:extLst>
          </p:cNvPr>
          <p:cNvSpPr>
            <a:spLocks noGrp="1"/>
          </p:cNvSpPr>
          <p:nvPr>
            <p:ph idx="1"/>
          </p:nvPr>
        </p:nvSpPr>
        <p:spPr>
          <a:xfrm>
            <a:off x="628650" y="1412776"/>
            <a:ext cx="7886700" cy="4824536"/>
          </a:xfrm>
        </p:spPr>
        <p:txBody>
          <a:bodyPr>
            <a:normAutofit fontScale="92500" lnSpcReduction="20000"/>
          </a:bodyPr>
          <a:lstStyle/>
          <a:p>
            <a:r>
              <a:rPr lang="sv-SE" dirty="0"/>
              <a:t>Känslighet inför egna och andras känslor</a:t>
            </a:r>
          </a:p>
          <a:p>
            <a:r>
              <a:rPr lang="sv-SE" dirty="0"/>
              <a:t>Att räkna ut vad andra personer kan och vet</a:t>
            </a:r>
          </a:p>
          <a:p>
            <a:r>
              <a:rPr lang="sv-SE" dirty="0"/>
              <a:t>Att avläsa och svara på intentioner</a:t>
            </a:r>
          </a:p>
          <a:p>
            <a:r>
              <a:rPr lang="sv-SE" dirty="0"/>
              <a:t>Att avläsa lyssnarens mått av intresse för det man talar om</a:t>
            </a:r>
          </a:p>
          <a:p>
            <a:r>
              <a:rPr lang="sv-SE" dirty="0"/>
              <a:t>Att upptäcka en talares mening</a:t>
            </a:r>
          </a:p>
          <a:p>
            <a:r>
              <a:rPr lang="sv-SE" dirty="0"/>
              <a:t>Att förutse vad andra kan tänka om det man gör</a:t>
            </a:r>
          </a:p>
          <a:p>
            <a:r>
              <a:rPr lang="sv-SE" dirty="0"/>
              <a:t>Att förstå missförstånd</a:t>
            </a:r>
          </a:p>
          <a:p>
            <a:r>
              <a:rPr lang="sv-SE" dirty="0"/>
              <a:t>Att luras eller förstå när någon luras</a:t>
            </a:r>
          </a:p>
          <a:p>
            <a:r>
              <a:rPr lang="sv-SE" dirty="0"/>
              <a:t>Att förstå skälen till människors agerande (egna och andras)</a:t>
            </a:r>
          </a:p>
          <a:p>
            <a:r>
              <a:rPr lang="sv-SE" dirty="0"/>
              <a:t>Att förstå oskrivna regler</a:t>
            </a:r>
          </a:p>
          <a:p>
            <a:pPr marL="0" indent="0">
              <a:buNone/>
            </a:pPr>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2806630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931B70-372D-4FA1-9571-5AB4630F61D9}"/>
              </a:ext>
            </a:extLst>
          </p:cNvPr>
          <p:cNvSpPr>
            <a:spLocks noGrp="1"/>
          </p:cNvSpPr>
          <p:nvPr>
            <p:ph type="title"/>
          </p:nvPr>
        </p:nvSpPr>
        <p:spPr/>
        <p:txBody>
          <a:bodyPr/>
          <a:lstStyle/>
          <a:p>
            <a:r>
              <a:rPr lang="sv-SE" dirty="0"/>
              <a:t>Faser i </a:t>
            </a:r>
            <a:r>
              <a:rPr lang="sv-SE" dirty="0" err="1"/>
              <a:t>mentaliseringen</a:t>
            </a:r>
            <a:r>
              <a:rPr lang="sv-SE" dirty="0"/>
              <a:t> – målet är att kunna lugna sig själv</a:t>
            </a:r>
          </a:p>
        </p:txBody>
      </p:sp>
      <p:sp>
        <p:nvSpPr>
          <p:cNvPr id="3" name="Platshållare för innehåll 2">
            <a:extLst>
              <a:ext uri="{FF2B5EF4-FFF2-40B4-BE49-F238E27FC236}">
                <a16:creationId xmlns:a16="http://schemas.microsoft.com/office/drawing/2014/main" id="{5DE3ABE2-CC1C-48DB-8746-EF2F06CF812A}"/>
              </a:ext>
            </a:extLst>
          </p:cNvPr>
          <p:cNvSpPr>
            <a:spLocks noGrp="1"/>
          </p:cNvSpPr>
          <p:nvPr>
            <p:ph idx="1"/>
          </p:nvPr>
        </p:nvSpPr>
        <p:spPr/>
        <p:txBody>
          <a:bodyPr/>
          <a:lstStyle/>
          <a:p>
            <a:r>
              <a:rPr lang="sv-SE" dirty="0"/>
              <a:t>Fas ett – Det finns bara handlingar</a:t>
            </a:r>
          </a:p>
          <a:p>
            <a:r>
              <a:rPr lang="sv-SE" dirty="0"/>
              <a:t>Fas två –Det finns bara inne i huvudet </a:t>
            </a:r>
          </a:p>
          <a:p>
            <a:r>
              <a:rPr lang="sv-SE" dirty="0"/>
              <a:t>Fas tre -  Det finns på låtsas eller i det yttre (separation och närhet)</a:t>
            </a:r>
          </a:p>
          <a:p>
            <a:r>
              <a:rPr lang="sv-SE" dirty="0"/>
              <a:t>Fas fyra – </a:t>
            </a:r>
            <a:r>
              <a:rPr lang="sv-SE" dirty="0" err="1"/>
              <a:t>Reflective</a:t>
            </a:r>
            <a:r>
              <a:rPr lang="sv-SE" dirty="0"/>
              <a:t> mode (andra har också egna inre processer som bestämmer vad de gör)</a:t>
            </a:r>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030936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D3519D4-0336-45ED-A9FC-8E0575AD45D1}"/>
              </a:ext>
            </a:extLst>
          </p:cNvPr>
          <p:cNvSpPr>
            <a:spLocks noGrp="1" noRot="1" noChangeArrowheads="1"/>
          </p:cNvSpPr>
          <p:nvPr>
            <p:ph type="title"/>
          </p:nvPr>
        </p:nvSpPr>
        <p:spPr/>
        <p:txBody>
          <a:bodyPr/>
          <a:lstStyle/>
          <a:p>
            <a:pPr eaLnBrk="1" hangingPunct="1"/>
            <a:r>
              <a:rPr lang="sv-SE" altLang="sv-SE" dirty="0"/>
              <a:t>Fas 3: Trygg bas-Säker hamn</a:t>
            </a:r>
          </a:p>
        </p:txBody>
      </p:sp>
      <p:sp>
        <p:nvSpPr>
          <p:cNvPr id="35843" name="Rectangle 3">
            <a:extLst>
              <a:ext uri="{FF2B5EF4-FFF2-40B4-BE49-F238E27FC236}">
                <a16:creationId xmlns:a16="http://schemas.microsoft.com/office/drawing/2014/main" id="{7215B150-C51C-4FB7-BCFD-192EE2934BB6}"/>
              </a:ext>
            </a:extLst>
          </p:cNvPr>
          <p:cNvSpPr>
            <a:spLocks noGrp="1" noRot="1" noChangeArrowheads="1"/>
          </p:cNvSpPr>
          <p:nvPr>
            <p:ph idx="1"/>
          </p:nvPr>
        </p:nvSpPr>
        <p:spPr/>
        <p:txBody>
          <a:bodyPr/>
          <a:lstStyle/>
          <a:p>
            <a:pPr eaLnBrk="1" hangingPunct="1"/>
            <a:r>
              <a:rPr lang="sv-SE" altLang="sv-SE" b="1"/>
              <a:t>Trygg bas</a:t>
            </a:r>
            <a:r>
              <a:rPr lang="sv-SE" altLang="sv-SE"/>
              <a:t>: Viktigt för barnet för att våga utforska världen</a:t>
            </a:r>
          </a:p>
          <a:p>
            <a:pPr eaLnBrk="1" hangingPunct="1"/>
            <a:r>
              <a:rPr lang="sv-SE" altLang="sv-SE"/>
              <a:t>”</a:t>
            </a:r>
            <a:r>
              <a:rPr lang="sv-SE" altLang="sv-SE" b="1"/>
              <a:t>En säker hamn</a:t>
            </a:r>
            <a:r>
              <a:rPr lang="sv-SE" altLang="sv-SE"/>
              <a:t>” att komma tillbaka till om fara hotar</a:t>
            </a:r>
          </a:p>
        </p:txBody>
      </p:sp>
      <p:pic>
        <p:nvPicPr>
          <p:cNvPr id="35844" name="Picture 4" descr="MPj04242880000[1]">
            <a:extLst>
              <a:ext uri="{FF2B5EF4-FFF2-40B4-BE49-F238E27FC236}">
                <a16:creationId xmlns:a16="http://schemas.microsoft.com/office/drawing/2014/main" id="{D465844F-EEEB-48C4-97AC-F28DE7478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508500"/>
            <a:ext cx="38798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E3F8BB5-0239-497C-B7CD-E6BA519C2BC7}"/>
              </a:ext>
            </a:extLst>
          </p:cNvPr>
          <p:cNvSpPr>
            <a:spLocks noGrp="1" noRot="1" noChangeArrowheads="1"/>
          </p:cNvSpPr>
          <p:nvPr>
            <p:ph type="title"/>
          </p:nvPr>
        </p:nvSpPr>
        <p:spPr/>
        <p:txBody>
          <a:bodyPr/>
          <a:lstStyle/>
          <a:p>
            <a:pPr eaLnBrk="1" hangingPunct="1"/>
            <a:r>
              <a:rPr lang="sv-SE" altLang="sv-SE" b="1" i="1" dirty="0"/>
              <a:t>Olika typer av anknytning</a:t>
            </a:r>
          </a:p>
        </p:txBody>
      </p:sp>
      <p:sp>
        <p:nvSpPr>
          <p:cNvPr id="38915" name="Rectangle 3">
            <a:extLst>
              <a:ext uri="{FF2B5EF4-FFF2-40B4-BE49-F238E27FC236}">
                <a16:creationId xmlns:a16="http://schemas.microsoft.com/office/drawing/2014/main" id="{5D5E5E81-DAC7-4CBF-B512-4C6B3B0B236D}"/>
              </a:ext>
            </a:extLst>
          </p:cNvPr>
          <p:cNvSpPr>
            <a:spLocks noGrp="1" noRot="1" noChangeArrowheads="1"/>
          </p:cNvSpPr>
          <p:nvPr>
            <p:ph idx="1"/>
          </p:nvPr>
        </p:nvSpPr>
        <p:spPr/>
        <p:txBody>
          <a:bodyPr/>
          <a:lstStyle/>
          <a:p>
            <a:pPr marL="0" indent="0" eaLnBrk="1" hangingPunct="1">
              <a:buNone/>
            </a:pPr>
            <a:r>
              <a:rPr lang="sv-SE" altLang="sv-SE" b="1" dirty="0"/>
              <a:t>Organiserad anknytning:</a:t>
            </a:r>
          </a:p>
          <a:p>
            <a:pPr marL="0" indent="0" eaLnBrk="1" hangingPunct="1">
              <a:buNone/>
            </a:pPr>
            <a:r>
              <a:rPr lang="sv-SE" altLang="sv-SE" i="1" dirty="0"/>
              <a:t>samspelet mellan barn och förälder har varit rimligt konsekvent och barnet har lärt sig vad det kan förvänta sig i relationen till föräldern</a:t>
            </a:r>
            <a:endParaRPr lang="sv-SE" altLang="sv-SE" dirty="0"/>
          </a:p>
          <a:p>
            <a:pPr eaLnBrk="1" hangingPunct="1"/>
            <a:r>
              <a:rPr lang="sv-SE" altLang="sv-SE" dirty="0"/>
              <a:t>– TRYGG -- barnet kan använda föräldern som ’trygg </a:t>
            </a:r>
            <a:r>
              <a:rPr lang="sv-SE" altLang="sv-SE" dirty="0" err="1"/>
              <a:t>bas’</a:t>
            </a:r>
            <a:r>
              <a:rPr lang="sv-SE" altLang="sv-SE" dirty="0"/>
              <a:t> och</a:t>
            </a:r>
          </a:p>
          <a:p>
            <a:pPr eaLnBrk="1" hangingPunct="1"/>
            <a:r>
              <a:rPr lang="sv-SE" altLang="sv-SE" dirty="0"/>
              <a:t>’säker hamn’</a:t>
            </a:r>
          </a:p>
        </p:txBody>
      </p:sp>
      <p:pic>
        <p:nvPicPr>
          <p:cNvPr id="38916" name="Picture 5" descr="Products%255CPaintingChild%255C1_Mamma%26barn_18x24cm_150">
            <a:hlinkClick r:id="rId2"/>
            <a:extLst>
              <a:ext uri="{FF2B5EF4-FFF2-40B4-BE49-F238E27FC236}">
                <a16:creationId xmlns:a16="http://schemas.microsoft.com/office/drawing/2014/main" id="{AD05E999-5C3B-4187-BBE3-3938A9BB5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5373688"/>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4BA2B45-8F03-4FF6-9CF7-EBEF62ACC233}"/>
              </a:ext>
            </a:extLst>
          </p:cNvPr>
          <p:cNvSpPr>
            <a:spLocks noGrp="1" noRot="1" noChangeArrowheads="1"/>
          </p:cNvSpPr>
          <p:nvPr>
            <p:ph type="title"/>
          </p:nvPr>
        </p:nvSpPr>
        <p:spPr/>
        <p:txBody>
          <a:bodyPr/>
          <a:lstStyle/>
          <a:p>
            <a:pPr eaLnBrk="1" hangingPunct="1"/>
            <a:r>
              <a:rPr lang="sv-SE" altLang="sv-SE"/>
              <a:t>Separationer</a:t>
            </a:r>
          </a:p>
        </p:txBody>
      </p:sp>
      <p:sp>
        <p:nvSpPr>
          <p:cNvPr id="38915" name="Rectangle 3">
            <a:extLst>
              <a:ext uri="{FF2B5EF4-FFF2-40B4-BE49-F238E27FC236}">
                <a16:creationId xmlns:a16="http://schemas.microsoft.com/office/drawing/2014/main" id="{B66FC902-AE9A-4F97-8AA2-2855C0A4FC8D}"/>
              </a:ext>
            </a:extLst>
          </p:cNvPr>
          <p:cNvSpPr>
            <a:spLocks noGrp="1" noRot="1" noChangeArrowheads="1"/>
          </p:cNvSpPr>
          <p:nvPr>
            <p:ph idx="1"/>
          </p:nvPr>
        </p:nvSpPr>
        <p:spPr>
          <a:xfrm>
            <a:off x="628650" y="1825625"/>
            <a:ext cx="7886700" cy="2755503"/>
          </a:xfrm>
        </p:spPr>
        <p:txBody>
          <a:bodyPr rtlCol="0">
            <a:normAutofit/>
          </a:bodyPr>
          <a:lstStyle/>
          <a:p>
            <a:pPr marL="0" indent="0" eaLnBrk="1" fontAlgn="auto" hangingPunct="1">
              <a:lnSpc>
                <a:spcPct val="90000"/>
              </a:lnSpc>
              <a:spcAft>
                <a:spcPts val="0"/>
              </a:spcAft>
              <a:buNone/>
              <a:defRPr/>
            </a:pPr>
            <a:r>
              <a:rPr lang="sv-SE" sz="2800" dirty="0"/>
              <a:t>Från symbios till separation</a:t>
            </a:r>
          </a:p>
          <a:p>
            <a:pPr eaLnBrk="1" fontAlgn="auto" hangingPunct="1">
              <a:lnSpc>
                <a:spcPct val="90000"/>
              </a:lnSpc>
              <a:spcAft>
                <a:spcPts val="0"/>
              </a:spcAft>
              <a:defRPr/>
            </a:pPr>
            <a:r>
              <a:rPr lang="sv-SE" sz="2800" dirty="0"/>
              <a:t>Att förstå att man inte är ett med sin mamma</a:t>
            </a:r>
          </a:p>
          <a:p>
            <a:pPr eaLnBrk="1" fontAlgn="auto" hangingPunct="1">
              <a:lnSpc>
                <a:spcPct val="90000"/>
              </a:lnSpc>
              <a:spcAft>
                <a:spcPts val="0"/>
              </a:spcAft>
              <a:defRPr/>
            </a:pPr>
            <a:r>
              <a:rPr lang="sv-SE" sz="2800" dirty="0"/>
              <a:t>Ökad känslighet för separationer under perioden</a:t>
            </a:r>
          </a:p>
          <a:p>
            <a:pPr eaLnBrk="1" fontAlgn="auto" hangingPunct="1">
              <a:lnSpc>
                <a:spcPct val="90000"/>
              </a:lnSpc>
              <a:spcAft>
                <a:spcPts val="0"/>
              </a:spcAft>
              <a:buFont typeface="Wingdings" panose="05000000000000000000" pitchFamily="2" charset="2"/>
              <a:buNone/>
              <a:defRPr/>
            </a:pPr>
            <a:endParaRPr lang="sv-SE" sz="2800" dirty="0">
              <a:solidFill>
                <a:schemeClr val="tx1">
                  <a:lumMod val="75000"/>
                  <a:lumOff val="25000"/>
                </a:schemeClr>
              </a:solidFill>
            </a:endParaRPr>
          </a:p>
        </p:txBody>
      </p:sp>
      <p:pic>
        <p:nvPicPr>
          <p:cNvPr id="32772" name="Picture 5" descr="Midship%2520separation">
            <a:hlinkClick r:id="rId2"/>
            <a:extLst>
              <a:ext uri="{FF2B5EF4-FFF2-40B4-BE49-F238E27FC236}">
                <a16:creationId xmlns:a16="http://schemas.microsoft.com/office/drawing/2014/main" id="{349104E0-876B-4CA9-B3A4-13E7AE82B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65126"/>
            <a:ext cx="18732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3BDAA4E-9C46-4F49-82BB-6ED4DB0C38DD}"/>
              </a:ext>
            </a:extLst>
          </p:cNvPr>
          <p:cNvSpPr>
            <a:spLocks noGrp="1" noRot="1" noChangeArrowheads="1"/>
          </p:cNvSpPr>
          <p:nvPr>
            <p:ph type="title"/>
          </p:nvPr>
        </p:nvSpPr>
        <p:spPr/>
        <p:txBody>
          <a:bodyPr/>
          <a:lstStyle/>
          <a:p>
            <a:pPr eaLnBrk="1" hangingPunct="1"/>
            <a:r>
              <a:rPr lang="sv-SE" altLang="sv-SE"/>
              <a:t>Bättre hos mamma</a:t>
            </a:r>
          </a:p>
        </p:txBody>
      </p:sp>
      <p:sp>
        <p:nvSpPr>
          <p:cNvPr id="33795" name="Rectangle 3">
            <a:extLst>
              <a:ext uri="{FF2B5EF4-FFF2-40B4-BE49-F238E27FC236}">
                <a16:creationId xmlns:a16="http://schemas.microsoft.com/office/drawing/2014/main" id="{9B155BA1-816E-4E22-A878-601E1BC5E905}"/>
              </a:ext>
            </a:extLst>
          </p:cNvPr>
          <p:cNvSpPr>
            <a:spLocks noGrp="1" noRot="1" noChangeArrowheads="1"/>
          </p:cNvSpPr>
          <p:nvPr>
            <p:ph idx="1"/>
          </p:nvPr>
        </p:nvSpPr>
        <p:spPr/>
        <p:txBody>
          <a:bodyPr/>
          <a:lstStyle/>
          <a:p>
            <a:pPr eaLnBrk="1" hangingPunct="1"/>
            <a:r>
              <a:rPr lang="sv-SE" altLang="sv-SE" dirty="0"/>
              <a:t>Bombningar under 2:a världskriget skickades många barn ensamma bort från London</a:t>
            </a:r>
          </a:p>
          <a:p>
            <a:pPr eaLnBrk="1" hangingPunct="1"/>
            <a:r>
              <a:rPr lang="sv-SE" altLang="sv-SE" dirty="0"/>
              <a:t>Samma resultat gällande finska krigsbarn</a:t>
            </a:r>
          </a:p>
        </p:txBody>
      </p:sp>
      <p:pic>
        <p:nvPicPr>
          <p:cNvPr id="33796" name="Picture 4" descr="MCj02150800000[1]">
            <a:extLst>
              <a:ext uri="{FF2B5EF4-FFF2-40B4-BE49-F238E27FC236}">
                <a16:creationId xmlns:a16="http://schemas.microsoft.com/office/drawing/2014/main" id="{BE7C48C7-971E-4CE2-A826-BE6E46319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581525"/>
            <a:ext cx="2633662"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2E68F8-DCEA-4DBB-B30F-3E06227874CC}"/>
              </a:ext>
            </a:extLst>
          </p:cNvPr>
          <p:cNvSpPr>
            <a:spLocks noGrp="1" noRot="1" noChangeArrowheads="1"/>
          </p:cNvSpPr>
          <p:nvPr>
            <p:ph type="title"/>
          </p:nvPr>
        </p:nvSpPr>
        <p:spPr>
          <a:xfrm>
            <a:off x="301625" y="228600"/>
            <a:ext cx="8510588" cy="1112168"/>
          </a:xfrm>
        </p:spPr>
        <p:txBody>
          <a:bodyPr rtlCol="0">
            <a:normAutofit/>
          </a:bodyPr>
          <a:lstStyle/>
          <a:p>
            <a:pPr eaLnBrk="1" fontAlgn="auto" hangingPunct="1">
              <a:spcAft>
                <a:spcPts val="0"/>
              </a:spcAft>
              <a:defRPr/>
            </a:pPr>
            <a:r>
              <a:rPr lang="sv-SE" sz="4000" dirty="0">
                <a:solidFill>
                  <a:schemeClr val="tx1">
                    <a:lumMod val="85000"/>
                    <a:lumOff val="15000"/>
                  </a:schemeClr>
                </a:solidFill>
              </a:rPr>
              <a:t>Organiserad anknytning</a:t>
            </a:r>
          </a:p>
        </p:txBody>
      </p:sp>
      <p:sp>
        <p:nvSpPr>
          <p:cNvPr id="11267" name="Rectangle 3">
            <a:extLst>
              <a:ext uri="{FF2B5EF4-FFF2-40B4-BE49-F238E27FC236}">
                <a16:creationId xmlns:a16="http://schemas.microsoft.com/office/drawing/2014/main" id="{FCEAF5DB-AA59-4961-B133-52BC410DA3D5}"/>
              </a:ext>
            </a:extLst>
          </p:cNvPr>
          <p:cNvSpPr>
            <a:spLocks noGrp="1" noRot="1" noChangeArrowheads="1"/>
          </p:cNvSpPr>
          <p:nvPr>
            <p:ph idx="1"/>
          </p:nvPr>
        </p:nvSpPr>
        <p:spPr>
          <a:xfrm>
            <a:off x="301625" y="2349500"/>
            <a:ext cx="8540750" cy="3749675"/>
          </a:xfrm>
        </p:spPr>
        <p:txBody>
          <a:bodyPr rtlCol="0">
            <a:normAutofit/>
          </a:bodyPr>
          <a:lstStyle/>
          <a:p>
            <a:pPr eaLnBrk="1" fontAlgn="auto" hangingPunct="1">
              <a:lnSpc>
                <a:spcPct val="80000"/>
              </a:lnSpc>
              <a:spcAft>
                <a:spcPts val="0"/>
              </a:spcAft>
              <a:defRPr/>
            </a:pPr>
            <a:r>
              <a:rPr lang="sv-SE" b="1" dirty="0"/>
              <a:t>UNDVIKANDE</a:t>
            </a:r>
            <a:r>
              <a:rPr lang="sv-SE" dirty="0"/>
              <a:t> -- barnet begränsar sin känslomässiga kontakt med föräldern av rädsla för att bli avvisad</a:t>
            </a:r>
          </a:p>
          <a:p>
            <a:pPr>
              <a:lnSpc>
                <a:spcPct val="80000"/>
              </a:lnSpc>
              <a:defRPr/>
            </a:pPr>
            <a:endParaRPr lang="sv-SE" dirty="0"/>
          </a:p>
          <a:p>
            <a:pPr eaLnBrk="1" fontAlgn="auto" hangingPunct="1">
              <a:lnSpc>
                <a:spcPct val="80000"/>
              </a:lnSpc>
              <a:spcAft>
                <a:spcPts val="0"/>
              </a:spcAft>
              <a:defRPr/>
            </a:pPr>
            <a:r>
              <a:rPr lang="sv-SE" b="1" dirty="0"/>
              <a:t>AMBIVALENT</a:t>
            </a:r>
            <a:r>
              <a:rPr lang="sv-SE" dirty="0"/>
              <a:t> -- barnet söker föräldern men är osäker på förälderns tillgänglighet</a:t>
            </a:r>
          </a:p>
          <a:p>
            <a:pPr eaLnBrk="1" fontAlgn="auto" hangingPunct="1">
              <a:lnSpc>
                <a:spcPct val="80000"/>
              </a:lnSpc>
              <a:spcAft>
                <a:spcPts val="0"/>
              </a:spcAft>
              <a:buFont typeface="Wingdings" panose="05000000000000000000" pitchFamily="2" charset="2"/>
              <a:buNone/>
              <a:defRPr/>
            </a:pPr>
            <a:endParaRPr lang="sv-SE" dirty="0">
              <a:solidFill>
                <a:schemeClr val="tx1">
                  <a:lumMod val="75000"/>
                  <a:lumOff val="25000"/>
                </a:schemeClr>
              </a:solidFill>
            </a:endParaRPr>
          </a:p>
          <a:p>
            <a:pPr marL="0" indent="0" eaLnBrk="1" fontAlgn="auto" hangingPunct="1">
              <a:lnSpc>
                <a:spcPct val="80000"/>
              </a:lnSpc>
              <a:spcAft>
                <a:spcPts val="0"/>
              </a:spcAft>
              <a:buNone/>
              <a:defRPr/>
            </a:pPr>
            <a:endParaRPr lang="sv-SE" dirty="0">
              <a:solidFill>
                <a:schemeClr val="tx1">
                  <a:lumMod val="75000"/>
                  <a:lumOff val="25000"/>
                </a:schemeClr>
              </a:solidFill>
            </a:endParaRPr>
          </a:p>
        </p:txBody>
      </p:sp>
      <p:pic>
        <p:nvPicPr>
          <p:cNvPr id="39940" name="Picture 7" descr="pic29200_s,0">
            <a:extLst>
              <a:ext uri="{FF2B5EF4-FFF2-40B4-BE49-F238E27FC236}">
                <a16:creationId xmlns:a16="http://schemas.microsoft.com/office/drawing/2014/main" id="{9F207F3E-E9A3-45D6-92CC-D49993CFE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76250"/>
            <a:ext cx="17192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B6E196F-9934-4837-941B-7744173041AA}"/>
              </a:ext>
            </a:extLst>
          </p:cNvPr>
          <p:cNvSpPr>
            <a:spLocks noGrp="1" noRot="1" noChangeArrowheads="1"/>
          </p:cNvSpPr>
          <p:nvPr>
            <p:ph type="title"/>
          </p:nvPr>
        </p:nvSpPr>
        <p:spPr/>
        <p:txBody>
          <a:bodyPr rtlCol="0">
            <a:normAutofit/>
          </a:bodyPr>
          <a:lstStyle/>
          <a:p>
            <a:pPr eaLnBrk="1" fontAlgn="auto" hangingPunct="1">
              <a:spcAft>
                <a:spcPts val="0"/>
              </a:spcAft>
              <a:defRPr/>
            </a:pPr>
            <a:r>
              <a:rPr lang="sv-SE" sz="4000" dirty="0">
                <a:solidFill>
                  <a:schemeClr val="accent3">
                    <a:lumMod val="50000"/>
                  </a:schemeClr>
                </a:solidFill>
              </a:rPr>
              <a:t>Otrygg anknytning ger ”trygghet”</a:t>
            </a:r>
          </a:p>
        </p:txBody>
      </p:sp>
      <p:sp>
        <p:nvSpPr>
          <p:cNvPr id="43011" name="Rectangle 3">
            <a:extLst>
              <a:ext uri="{FF2B5EF4-FFF2-40B4-BE49-F238E27FC236}">
                <a16:creationId xmlns:a16="http://schemas.microsoft.com/office/drawing/2014/main" id="{4CA4A3BD-FF26-4D61-A5CD-04186A5D73B9}"/>
              </a:ext>
            </a:extLst>
          </p:cNvPr>
          <p:cNvSpPr>
            <a:spLocks noGrp="1" noRot="1" noChangeArrowheads="1"/>
          </p:cNvSpPr>
          <p:nvPr>
            <p:ph idx="1"/>
          </p:nvPr>
        </p:nvSpPr>
        <p:spPr/>
        <p:txBody>
          <a:bodyPr/>
          <a:lstStyle/>
          <a:p>
            <a:pPr eaLnBrk="1" hangingPunct="1"/>
            <a:r>
              <a:rPr lang="sv-SE" altLang="sv-SE" dirty="0"/>
              <a:t>Den anknytning barnet utvecklat till föräldern är barnets bästa lösning, utifrån de förutsättningar som relationen givit barnet</a:t>
            </a:r>
          </a:p>
          <a:p>
            <a:pPr eaLnBrk="1" hangingPunct="1"/>
            <a:r>
              <a:rPr lang="sv-SE" altLang="sv-SE" dirty="0"/>
              <a:t>Även otrygg anknytning ger trygghet eftersom den att den ger barnet en sammanhållen ”världsbild” rörande det viktigaste som finns -- hur fungerar nära relationer</a:t>
            </a:r>
          </a:p>
        </p:txBody>
      </p:sp>
      <p:pic>
        <p:nvPicPr>
          <p:cNvPr id="43012" name="Picture 5" descr="binary">
            <a:hlinkClick r:id="rId2"/>
            <a:extLst>
              <a:ext uri="{FF2B5EF4-FFF2-40B4-BE49-F238E27FC236}">
                <a16:creationId xmlns:a16="http://schemas.microsoft.com/office/drawing/2014/main" id="{A647437D-DD70-48E4-9987-A0ED40D97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941168"/>
            <a:ext cx="1584151" cy="155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C75680-2529-43B7-A444-3F8F03772917}"/>
              </a:ext>
            </a:extLst>
          </p:cNvPr>
          <p:cNvSpPr>
            <a:spLocks noGrp="1"/>
          </p:cNvSpPr>
          <p:nvPr>
            <p:ph type="title"/>
          </p:nvPr>
        </p:nvSpPr>
        <p:spPr/>
        <p:txBody>
          <a:bodyPr/>
          <a:lstStyle/>
          <a:p>
            <a:r>
              <a:rPr lang="sv-SE" dirty="0"/>
              <a:t>Desorganiserad</a:t>
            </a:r>
          </a:p>
        </p:txBody>
      </p:sp>
      <p:sp>
        <p:nvSpPr>
          <p:cNvPr id="3" name="Platshållare för innehåll 2">
            <a:extLst>
              <a:ext uri="{FF2B5EF4-FFF2-40B4-BE49-F238E27FC236}">
                <a16:creationId xmlns:a16="http://schemas.microsoft.com/office/drawing/2014/main" id="{1690A515-FD7D-4298-BC3E-81C30DD61FBE}"/>
              </a:ext>
            </a:extLst>
          </p:cNvPr>
          <p:cNvSpPr>
            <a:spLocks noGrp="1"/>
          </p:cNvSpPr>
          <p:nvPr>
            <p:ph idx="1"/>
          </p:nvPr>
        </p:nvSpPr>
        <p:spPr/>
        <p:txBody>
          <a:bodyPr/>
          <a:lstStyle/>
          <a:p>
            <a:pPr marL="0" indent="0">
              <a:buNone/>
            </a:pPr>
            <a:r>
              <a:rPr lang="sv-SE" dirty="0"/>
              <a:t>Samspelet mellan barn och förälder har innehållit element av rädsla. Spädbarnets bristande kognitiva kapacitet gör det omöjligt för barnet att organisera en sammanhållen representation av samspelet med föräldern</a:t>
            </a:r>
          </a:p>
          <a:p>
            <a:pPr marL="0" indent="0">
              <a:buNone/>
            </a:pPr>
            <a:r>
              <a:rPr lang="sv-SE" dirty="0"/>
              <a:t>Korrelerar högst med stark psykisk ohälsa som vuxen</a:t>
            </a:r>
          </a:p>
          <a:p>
            <a:endParaRPr lang="sv-SE" dirty="0"/>
          </a:p>
        </p:txBody>
      </p:sp>
    </p:spTree>
    <p:extLst>
      <p:ext uri="{BB962C8B-B14F-4D97-AF65-F5344CB8AC3E}">
        <p14:creationId xmlns:p14="http://schemas.microsoft.com/office/powerpoint/2010/main" val="3743851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7C47289-5FB9-4579-8066-A572A5B9025D}"/>
              </a:ext>
            </a:extLst>
          </p:cNvPr>
          <p:cNvSpPr>
            <a:spLocks noGrp="1" noRot="1" noChangeArrowheads="1"/>
          </p:cNvSpPr>
          <p:nvPr>
            <p:ph type="title"/>
          </p:nvPr>
        </p:nvSpPr>
        <p:spPr/>
        <p:txBody>
          <a:bodyPr rtlCol="0">
            <a:normAutofit/>
          </a:bodyPr>
          <a:lstStyle/>
          <a:p>
            <a:pPr eaLnBrk="1" fontAlgn="auto" hangingPunct="1">
              <a:spcAft>
                <a:spcPts val="0"/>
              </a:spcAft>
              <a:defRPr/>
            </a:pPr>
            <a:r>
              <a:rPr lang="sv-SE" sz="4000" i="1" dirty="0">
                <a:solidFill>
                  <a:schemeClr val="tx1">
                    <a:lumMod val="85000"/>
                    <a:lumOff val="15000"/>
                  </a:schemeClr>
                </a:solidFill>
              </a:rPr>
              <a:t>Tidig desorganiserad anknytning och senare utveckling</a:t>
            </a:r>
          </a:p>
        </p:txBody>
      </p:sp>
      <p:sp>
        <p:nvSpPr>
          <p:cNvPr id="14339" name="Rectangle 3">
            <a:extLst>
              <a:ext uri="{FF2B5EF4-FFF2-40B4-BE49-F238E27FC236}">
                <a16:creationId xmlns:a16="http://schemas.microsoft.com/office/drawing/2014/main" id="{D3CC5720-AC76-4345-B708-2AE65670EBBC}"/>
              </a:ext>
            </a:extLst>
          </p:cNvPr>
          <p:cNvSpPr>
            <a:spLocks noGrp="1" noRot="1" noChangeArrowheads="1"/>
          </p:cNvSpPr>
          <p:nvPr>
            <p:ph idx="1"/>
          </p:nvPr>
        </p:nvSpPr>
        <p:spPr/>
        <p:txBody>
          <a:bodyPr rtlCol="0">
            <a:normAutofit fontScale="92500" lnSpcReduction="20000"/>
          </a:bodyPr>
          <a:lstStyle/>
          <a:p>
            <a:pPr marL="0" indent="0" eaLnBrk="1" fontAlgn="auto" hangingPunct="1">
              <a:lnSpc>
                <a:spcPct val="90000"/>
              </a:lnSpc>
              <a:spcAft>
                <a:spcPts val="0"/>
              </a:spcAft>
              <a:buNone/>
              <a:defRPr/>
            </a:pPr>
            <a:r>
              <a:rPr lang="sv-SE" dirty="0"/>
              <a:t>Barn med desorganiserad anknytning i åldern 12 –</a:t>
            </a:r>
          </a:p>
          <a:p>
            <a:pPr marL="0" indent="0" eaLnBrk="1" fontAlgn="auto" hangingPunct="1">
              <a:lnSpc>
                <a:spcPct val="90000"/>
              </a:lnSpc>
              <a:spcAft>
                <a:spcPts val="0"/>
              </a:spcAft>
              <a:buNone/>
              <a:defRPr/>
            </a:pPr>
            <a:r>
              <a:rPr lang="sv-SE" dirty="0"/>
              <a:t>18 månader löper en förhöjd risk att utveckla</a:t>
            </a:r>
          </a:p>
          <a:p>
            <a:pPr marL="0" indent="0" eaLnBrk="1" fontAlgn="auto" hangingPunct="1">
              <a:lnSpc>
                <a:spcPct val="90000"/>
              </a:lnSpc>
              <a:spcAft>
                <a:spcPts val="0"/>
              </a:spcAft>
              <a:buNone/>
              <a:defRPr/>
            </a:pPr>
            <a:endParaRPr lang="sv-SE" dirty="0"/>
          </a:p>
          <a:p>
            <a:pPr eaLnBrk="1" fontAlgn="auto" hangingPunct="1">
              <a:lnSpc>
                <a:spcPct val="90000"/>
              </a:lnSpc>
              <a:spcAft>
                <a:spcPts val="0"/>
              </a:spcAft>
              <a:defRPr/>
            </a:pPr>
            <a:r>
              <a:rPr lang="sv-SE" dirty="0"/>
              <a:t>Aggressiva beteenderubbningar under förskole-  och skolåren</a:t>
            </a:r>
          </a:p>
          <a:p>
            <a:pPr>
              <a:defRPr/>
            </a:pPr>
            <a:r>
              <a:rPr lang="sv-SE" dirty="0"/>
              <a:t>Ångeststörningar senare i ungdomen</a:t>
            </a:r>
          </a:p>
          <a:p>
            <a:pPr>
              <a:defRPr/>
            </a:pPr>
            <a:r>
              <a:rPr lang="sv-SE" dirty="0" err="1"/>
              <a:t>Dissociativa</a:t>
            </a:r>
            <a:r>
              <a:rPr lang="sv-SE" dirty="0"/>
              <a:t> tillstånd i tidig vuxenålder,  Borderlinestörning)</a:t>
            </a:r>
          </a:p>
          <a:p>
            <a:pPr>
              <a:defRPr/>
            </a:pPr>
            <a:r>
              <a:rPr lang="sv-SE" dirty="0"/>
              <a:t>Riskabla omvårdnadsbeteenden som förälder</a:t>
            </a:r>
          </a:p>
          <a:p>
            <a:pPr>
              <a:defRPr/>
            </a:pPr>
            <a:r>
              <a:rPr lang="sv-SE" dirty="0"/>
              <a:t>Särskilt stor är risken om det samtidigt föreligger en eller flera psykosociala riskfaktorer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34594A-A045-4F18-AD2C-547EFEB9BA41}"/>
              </a:ext>
            </a:extLst>
          </p:cNvPr>
          <p:cNvSpPr>
            <a:spLocks noGrp="1" noRot="1" noChangeArrowheads="1"/>
          </p:cNvSpPr>
          <p:nvPr>
            <p:ph type="title"/>
          </p:nvPr>
        </p:nvSpPr>
        <p:spPr>
          <a:xfrm>
            <a:off x="250825" y="228600"/>
            <a:ext cx="8561388" cy="536575"/>
          </a:xfrm>
        </p:spPr>
        <p:txBody>
          <a:bodyPr rtlCol="0">
            <a:normAutofit fontScale="90000"/>
          </a:bodyPr>
          <a:lstStyle/>
          <a:p>
            <a:pPr eaLnBrk="1" fontAlgn="auto" hangingPunct="1">
              <a:spcAft>
                <a:spcPts val="0"/>
              </a:spcAft>
              <a:defRPr/>
            </a:pPr>
            <a:r>
              <a:rPr lang="sv-SE" sz="4000">
                <a:solidFill>
                  <a:schemeClr val="tx1">
                    <a:lumMod val="85000"/>
                    <a:lumOff val="15000"/>
                  </a:schemeClr>
                </a:solidFill>
              </a:rPr>
              <a:t>Bronfennbrenner</a:t>
            </a:r>
          </a:p>
        </p:txBody>
      </p:sp>
      <p:sp>
        <p:nvSpPr>
          <p:cNvPr id="20483" name="Rectangle 3">
            <a:extLst>
              <a:ext uri="{FF2B5EF4-FFF2-40B4-BE49-F238E27FC236}">
                <a16:creationId xmlns:a16="http://schemas.microsoft.com/office/drawing/2014/main" id="{3973CF39-F3BA-4ABA-B571-CAC63F7BA883}"/>
              </a:ext>
            </a:extLst>
          </p:cNvPr>
          <p:cNvSpPr>
            <a:spLocks noGrp="1" noRot="1" noChangeArrowheads="1"/>
          </p:cNvSpPr>
          <p:nvPr>
            <p:ph idx="1"/>
          </p:nvPr>
        </p:nvSpPr>
        <p:spPr/>
        <p:txBody>
          <a:bodyPr/>
          <a:lstStyle/>
          <a:p>
            <a:pPr eaLnBrk="1" hangingPunct="1">
              <a:buFont typeface="Wingdings" panose="05000000000000000000" pitchFamily="2" charset="2"/>
              <a:buNone/>
            </a:pPr>
            <a:endParaRPr lang="sv-SE" altLang="sv-SE"/>
          </a:p>
        </p:txBody>
      </p:sp>
      <p:pic>
        <p:nvPicPr>
          <p:cNvPr id="20484" name="Picture 5" descr="a04fig01">
            <a:extLst>
              <a:ext uri="{FF2B5EF4-FFF2-40B4-BE49-F238E27FC236}">
                <a16:creationId xmlns:a16="http://schemas.microsoft.com/office/drawing/2014/main" id="{2B606895-BE73-4C3B-8747-C5ED9C905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36613"/>
            <a:ext cx="820896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a:extLst>
              <a:ext uri="{FF2B5EF4-FFF2-40B4-BE49-F238E27FC236}">
                <a16:creationId xmlns:a16="http://schemas.microsoft.com/office/drawing/2014/main" id="{FE05E006-CA74-49A7-AB6C-9BA8A0AA5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464" y="6453188"/>
            <a:ext cx="1157749" cy="32042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E63BDDD-B90F-406F-AE27-463A4C53C1DD}"/>
              </a:ext>
            </a:extLst>
          </p:cNvPr>
          <p:cNvSpPr>
            <a:spLocks noGrp="1" noRot="1" noChangeArrowheads="1"/>
          </p:cNvSpPr>
          <p:nvPr>
            <p:ph type="title"/>
          </p:nvPr>
        </p:nvSpPr>
        <p:spPr>
          <a:xfrm>
            <a:off x="301625" y="228600"/>
            <a:ext cx="8510588" cy="896938"/>
          </a:xfrm>
        </p:spPr>
        <p:txBody>
          <a:bodyPr/>
          <a:lstStyle/>
          <a:p>
            <a:pPr eaLnBrk="1" hangingPunct="1"/>
            <a:r>
              <a:rPr lang="sv-SE" altLang="sv-SE" i="1"/>
              <a:t>Att inte få knyta an</a:t>
            </a:r>
          </a:p>
        </p:txBody>
      </p:sp>
      <p:sp>
        <p:nvSpPr>
          <p:cNvPr id="19459" name="Rectangle 3">
            <a:extLst>
              <a:ext uri="{FF2B5EF4-FFF2-40B4-BE49-F238E27FC236}">
                <a16:creationId xmlns:a16="http://schemas.microsoft.com/office/drawing/2014/main" id="{3F8C1D1F-070C-472F-B21C-31B8EC86B2ED}"/>
              </a:ext>
            </a:extLst>
          </p:cNvPr>
          <p:cNvSpPr>
            <a:spLocks noGrp="1" noRot="1" noChangeArrowheads="1"/>
          </p:cNvSpPr>
          <p:nvPr>
            <p:ph idx="1"/>
          </p:nvPr>
        </p:nvSpPr>
        <p:spPr>
          <a:xfrm>
            <a:off x="301625" y="1412875"/>
            <a:ext cx="8540750" cy="5445125"/>
          </a:xfrm>
        </p:spPr>
        <p:txBody>
          <a:bodyPr rtlCol="0">
            <a:normAutofit/>
          </a:bodyPr>
          <a:lstStyle/>
          <a:p>
            <a:pPr marL="0" indent="0" eaLnBrk="1" fontAlgn="auto" hangingPunct="1">
              <a:lnSpc>
                <a:spcPct val="80000"/>
              </a:lnSpc>
              <a:spcAft>
                <a:spcPts val="0"/>
              </a:spcAft>
              <a:buNone/>
              <a:defRPr/>
            </a:pPr>
            <a:r>
              <a:rPr lang="sv-SE" sz="2800" dirty="0"/>
              <a:t>Studier i Europa och USA från 1940 - 19601990 Studier av rumänska barn uppvuxna på barnhem och sedan placerade i adoptiv- eller fosterfamiljer i Europa, USA &amp; Australien (ERA-studierna)</a:t>
            </a:r>
          </a:p>
          <a:p>
            <a:pPr eaLnBrk="1" fontAlgn="auto" hangingPunct="1">
              <a:lnSpc>
                <a:spcPct val="80000"/>
              </a:lnSpc>
              <a:spcAft>
                <a:spcPts val="0"/>
              </a:spcAft>
              <a:buFont typeface="Wingdings" panose="05000000000000000000" pitchFamily="2" charset="2"/>
              <a:buNone/>
              <a:defRPr/>
            </a:pPr>
            <a:endParaRPr lang="sv-SE" sz="2800" i="1" dirty="0"/>
          </a:p>
          <a:p>
            <a:pPr eaLnBrk="1" fontAlgn="auto" hangingPunct="1">
              <a:lnSpc>
                <a:spcPct val="80000"/>
              </a:lnSpc>
              <a:spcAft>
                <a:spcPts val="0"/>
              </a:spcAft>
              <a:buFont typeface="Wingdings" panose="05000000000000000000" pitchFamily="2" charset="2"/>
              <a:buNone/>
              <a:defRPr/>
            </a:pPr>
            <a:endParaRPr lang="sv-SE" sz="2800" i="1" dirty="0"/>
          </a:p>
          <a:p>
            <a:pPr eaLnBrk="1" fontAlgn="auto" hangingPunct="1">
              <a:lnSpc>
                <a:spcPct val="80000"/>
              </a:lnSpc>
              <a:spcAft>
                <a:spcPts val="0"/>
              </a:spcAft>
              <a:buFont typeface="Wingdings" panose="05000000000000000000" pitchFamily="2" charset="2"/>
              <a:buNone/>
              <a:defRPr/>
            </a:pPr>
            <a:endParaRPr lang="sv-SE" sz="2800" i="1" dirty="0"/>
          </a:p>
          <a:p>
            <a:pPr marL="0" indent="0" eaLnBrk="1" fontAlgn="auto" hangingPunct="1">
              <a:lnSpc>
                <a:spcPct val="80000"/>
              </a:lnSpc>
              <a:spcAft>
                <a:spcPts val="0"/>
              </a:spcAft>
              <a:buNone/>
              <a:defRPr/>
            </a:pPr>
            <a:r>
              <a:rPr lang="sv-SE" sz="2800" i="1" dirty="0"/>
              <a:t>Barn som tillbringat sina första år med täta byten av vårdare och utan möjlighet att forma en anknytningsrelation drabbas av långsiktiga, i värsta fall permanenta, psykiska skador främst en oförmåga att senare i livet knyta nära ömsesidiga relationer, och en kraftigt förhöjd risk för allvarliga utagerande beteendeproblem.</a:t>
            </a:r>
          </a:p>
        </p:txBody>
      </p:sp>
      <p:pic>
        <p:nvPicPr>
          <p:cNvPr id="45060" name="Picture 5" descr="4">
            <a:hlinkClick r:id="rId2"/>
            <a:extLst>
              <a:ext uri="{FF2B5EF4-FFF2-40B4-BE49-F238E27FC236}">
                <a16:creationId xmlns:a16="http://schemas.microsoft.com/office/drawing/2014/main" id="{391CD647-F034-46B6-AC10-E9A7C6E90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068638"/>
            <a:ext cx="13335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2498D97-47D2-4A6B-BBCF-5E46E49539A6}"/>
              </a:ext>
            </a:extLst>
          </p:cNvPr>
          <p:cNvSpPr>
            <a:spLocks noGrp="1" noRot="1" noChangeArrowheads="1"/>
          </p:cNvSpPr>
          <p:nvPr>
            <p:ph type="title"/>
          </p:nvPr>
        </p:nvSpPr>
        <p:spPr/>
        <p:txBody>
          <a:bodyPr rtlCol="0">
            <a:normAutofit/>
          </a:bodyPr>
          <a:lstStyle/>
          <a:p>
            <a:pPr eaLnBrk="1" fontAlgn="auto" hangingPunct="1">
              <a:spcAft>
                <a:spcPts val="0"/>
              </a:spcAft>
              <a:defRPr/>
            </a:pPr>
            <a:r>
              <a:rPr lang="sv-SE" sz="4000">
                <a:solidFill>
                  <a:schemeClr val="tx1">
                    <a:lumMod val="85000"/>
                    <a:lumOff val="15000"/>
                  </a:schemeClr>
                </a:solidFill>
              </a:rPr>
              <a:t>KASAM- Känsla Av SAMmanhang</a:t>
            </a:r>
          </a:p>
        </p:txBody>
      </p:sp>
      <p:sp>
        <p:nvSpPr>
          <p:cNvPr id="18435" name="Rectangle 3">
            <a:extLst>
              <a:ext uri="{FF2B5EF4-FFF2-40B4-BE49-F238E27FC236}">
                <a16:creationId xmlns:a16="http://schemas.microsoft.com/office/drawing/2014/main" id="{717C2B38-81CC-4ED4-9D97-EF86E0B8B06F}"/>
              </a:ext>
            </a:extLst>
          </p:cNvPr>
          <p:cNvSpPr>
            <a:spLocks noGrp="1" noRot="1" noChangeArrowheads="1"/>
          </p:cNvSpPr>
          <p:nvPr>
            <p:ph idx="1"/>
          </p:nvPr>
        </p:nvSpPr>
        <p:spPr/>
        <p:txBody>
          <a:bodyPr rtlCol="0">
            <a:normAutofit lnSpcReduction="10000"/>
          </a:bodyPr>
          <a:lstStyle/>
          <a:p>
            <a:pPr eaLnBrk="1" fontAlgn="auto" hangingPunct="1">
              <a:lnSpc>
                <a:spcPct val="80000"/>
              </a:lnSpc>
              <a:spcAft>
                <a:spcPts val="0"/>
              </a:spcAft>
              <a:buFont typeface="Wingdings 3" charset="2"/>
              <a:buChar char=""/>
              <a:defRPr/>
            </a:pPr>
            <a:r>
              <a:rPr lang="sv-SE" sz="2000">
                <a:solidFill>
                  <a:schemeClr val="tx1">
                    <a:lumMod val="75000"/>
                    <a:lumOff val="25000"/>
                  </a:schemeClr>
                </a:solidFill>
              </a:rPr>
              <a:t>En genomgripande och varaktig, men dynamiska tillit att ens inre och yttre värld är förutsägbar och att det finns en hög sannolikhet att saker och ting kommer att gå så bra som man rimligtvis kan förvänta sig.</a:t>
            </a:r>
          </a:p>
          <a:p>
            <a:pPr eaLnBrk="1" fontAlgn="auto" hangingPunct="1">
              <a:lnSpc>
                <a:spcPct val="80000"/>
              </a:lnSpc>
              <a:spcAft>
                <a:spcPts val="0"/>
              </a:spcAft>
              <a:buFont typeface="Wingdings" panose="05000000000000000000" pitchFamily="2" charset="2"/>
              <a:buNone/>
              <a:defRPr/>
            </a:pPr>
            <a:endParaRPr lang="sv-SE" sz="2000" b="1">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sv-SE" sz="2000" b="1">
                <a:solidFill>
                  <a:schemeClr val="tx1">
                    <a:lumMod val="75000"/>
                    <a:lumOff val="25000"/>
                  </a:schemeClr>
                </a:solidFill>
              </a:rPr>
              <a:t>Begriplighet</a:t>
            </a:r>
            <a:r>
              <a:rPr lang="sv-SE" sz="2000">
                <a:solidFill>
                  <a:schemeClr val="tx1">
                    <a:lumMod val="75000"/>
                    <a:lumOff val="25000"/>
                  </a:schemeClr>
                </a:solidFill>
              </a:rPr>
              <a:t>: inre och yttre stimuli som förnuftsmässigt gripbara. Det som sker är ordnat, sammanhängande och strukturerat. Det man möter skall vara förutsägbart eller gå att förklara</a:t>
            </a:r>
          </a:p>
          <a:p>
            <a:pPr eaLnBrk="1" fontAlgn="auto" hangingPunct="1">
              <a:lnSpc>
                <a:spcPct val="80000"/>
              </a:lnSpc>
              <a:spcAft>
                <a:spcPts val="0"/>
              </a:spcAft>
              <a:buFont typeface="Wingdings" panose="05000000000000000000" pitchFamily="2" charset="2"/>
              <a:buNone/>
              <a:defRPr/>
            </a:pPr>
            <a:endParaRPr lang="sv-SE" sz="2000" b="1">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sv-SE" sz="2000" b="1">
                <a:solidFill>
                  <a:schemeClr val="tx1">
                    <a:lumMod val="75000"/>
                    <a:lumOff val="25000"/>
                  </a:schemeClr>
                </a:solidFill>
              </a:rPr>
              <a:t>Hanterbarhet</a:t>
            </a:r>
            <a:r>
              <a:rPr lang="sv-SE" sz="2000">
                <a:solidFill>
                  <a:schemeClr val="tx1">
                    <a:lumMod val="75000"/>
                    <a:lumOff val="25000"/>
                  </a:schemeClr>
                </a:solidFill>
              </a:rPr>
              <a:t>: Att man har de resurser som behövs för att möta de krav som man ställs inför. Inte bli ett offer för omständigheterna. Detta förutsätter förståelse – tro att man kan!</a:t>
            </a:r>
          </a:p>
          <a:p>
            <a:pPr eaLnBrk="1" fontAlgn="auto" hangingPunct="1">
              <a:lnSpc>
                <a:spcPct val="80000"/>
              </a:lnSpc>
              <a:spcAft>
                <a:spcPts val="0"/>
              </a:spcAft>
              <a:buFont typeface="Wingdings" panose="05000000000000000000" pitchFamily="2" charset="2"/>
              <a:buNone/>
              <a:defRPr/>
            </a:pPr>
            <a:endParaRPr lang="sv-SE" sz="2000" b="1">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sv-SE" sz="2000" b="1">
                <a:solidFill>
                  <a:schemeClr val="tx1">
                    <a:lumMod val="75000"/>
                    <a:lumOff val="25000"/>
                  </a:schemeClr>
                </a:solidFill>
              </a:rPr>
              <a:t>Meningsfullhet</a:t>
            </a:r>
            <a:r>
              <a:rPr lang="sv-SE" sz="2000">
                <a:solidFill>
                  <a:schemeClr val="tx1">
                    <a:lumMod val="75000"/>
                    <a:lumOff val="25000"/>
                  </a:schemeClr>
                </a:solidFill>
              </a:rPr>
              <a:t>: Livets känslomässiga innebörd. Krav som livet ställer skall vara värda att investera i. Hög känsla av meningsfullhet skapar utmaningslust och motivation.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3"/>
          <p:cNvSpPr txBox="1">
            <a:spLocks noChangeArrowheads="1"/>
          </p:cNvSpPr>
          <p:nvPr/>
        </p:nvSpPr>
        <p:spPr bwMode="auto">
          <a:xfrm>
            <a:off x="875714" y="4757713"/>
            <a:ext cx="62460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anose="020F0502020204030204" pitchFamily="34" charset="0"/>
              </a:rPr>
              <a:t>Om </a:t>
            </a:r>
            <a:r>
              <a:rPr lang="en-US" dirty="0" err="1">
                <a:latin typeface="Calibri" panose="020F0502020204030204" pitchFamily="34" charset="0"/>
              </a:rPr>
              <a:t>inte</a:t>
            </a:r>
            <a:r>
              <a:rPr lang="en-US" dirty="0">
                <a:latin typeface="Calibri" panose="020F0502020204030204" pitchFamily="34" charset="0"/>
              </a:rPr>
              <a:t> </a:t>
            </a:r>
            <a:r>
              <a:rPr lang="en-US" dirty="0" err="1">
                <a:latin typeface="Calibri" panose="020F0502020204030204" pitchFamily="34" charset="0"/>
              </a:rPr>
              <a:t>barnet</a:t>
            </a:r>
            <a:r>
              <a:rPr lang="en-US" dirty="0">
                <a:latin typeface="Calibri" panose="020F0502020204030204" pitchFamily="34" charset="0"/>
              </a:rPr>
              <a:t> </a:t>
            </a:r>
            <a:r>
              <a:rPr lang="en-US" dirty="0" err="1">
                <a:latin typeface="Calibri" panose="020F0502020204030204" pitchFamily="34" charset="0"/>
              </a:rPr>
              <a:t>får</a:t>
            </a:r>
            <a:r>
              <a:rPr lang="en-US" dirty="0">
                <a:latin typeface="Calibri" panose="020F0502020204030204" pitchFamily="34" charset="0"/>
              </a:rPr>
              <a:t> </a:t>
            </a:r>
            <a:r>
              <a:rPr lang="en-US" dirty="0" err="1">
                <a:latin typeface="Calibri" panose="020F0502020204030204" pitchFamily="34" charset="0"/>
              </a:rPr>
              <a:t>möjlighet</a:t>
            </a:r>
            <a:r>
              <a:rPr lang="en-US" dirty="0">
                <a:latin typeface="Calibri" panose="020F0502020204030204" pitchFamily="34" charset="0"/>
              </a:rPr>
              <a:t> </a:t>
            </a:r>
            <a:r>
              <a:rPr lang="en-US" dirty="0" err="1">
                <a:latin typeface="Calibri" panose="020F0502020204030204" pitchFamily="34" charset="0"/>
              </a:rPr>
              <a:t>att</a:t>
            </a:r>
            <a:r>
              <a:rPr lang="en-US" dirty="0">
                <a:latin typeface="Calibri" panose="020F0502020204030204" pitchFamily="34" charset="0"/>
              </a:rPr>
              <a:t> </a:t>
            </a:r>
            <a:r>
              <a:rPr lang="en-US" dirty="0" err="1">
                <a:latin typeface="Calibri" panose="020F0502020204030204" pitchFamily="34" charset="0"/>
              </a:rPr>
              <a:t>förbinda</a:t>
            </a:r>
            <a:r>
              <a:rPr lang="en-US" dirty="0">
                <a:latin typeface="Calibri" panose="020F0502020204030204" pitchFamily="34" charset="0"/>
              </a:rPr>
              <a:t> sin </a:t>
            </a:r>
            <a:r>
              <a:rPr lang="en-US" dirty="0" err="1">
                <a:latin typeface="Calibri" panose="020F0502020204030204" pitchFamily="34" charset="0"/>
              </a:rPr>
              <a:t>högra</a:t>
            </a:r>
            <a:r>
              <a:rPr lang="en-US" dirty="0">
                <a:latin typeface="Calibri" panose="020F0502020204030204" pitchFamily="34" charset="0"/>
              </a:rPr>
              <a:t> </a:t>
            </a:r>
            <a:r>
              <a:rPr lang="en-US" dirty="0" err="1">
                <a:latin typeface="Calibri" panose="020F0502020204030204" pitchFamily="34" charset="0"/>
              </a:rPr>
              <a:t>hjärnhalva</a:t>
            </a:r>
            <a:r>
              <a:rPr lang="en-US" dirty="0">
                <a:latin typeface="Calibri" panose="020F0502020204030204" pitchFamily="34" charset="0"/>
              </a:rPr>
              <a:t> med </a:t>
            </a:r>
            <a:r>
              <a:rPr lang="en-US" dirty="0" err="1">
                <a:latin typeface="Calibri" panose="020F0502020204030204" pitchFamily="34" charset="0"/>
              </a:rPr>
              <a:t>en</a:t>
            </a:r>
            <a:r>
              <a:rPr lang="en-US" dirty="0">
                <a:latin typeface="Calibri" panose="020F0502020204030204" pitchFamily="34" charset="0"/>
              </a:rPr>
              <a:t> </a:t>
            </a:r>
            <a:r>
              <a:rPr lang="en-US" dirty="0" err="1">
                <a:latin typeface="Calibri" panose="020F0502020204030204" pitchFamily="34" charset="0"/>
              </a:rPr>
              <a:t>vuxnes</a:t>
            </a:r>
            <a:r>
              <a:rPr lang="en-US" dirty="0">
                <a:latin typeface="Calibri" panose="020F0502020204030204" pitchFamily="34" charset="0"/>
              </a:rPr>
              <a:t> under </a:t>
            </a:r>
            <a:r>
              <a:rPr lang="en-US" dirty="0" err="1">
                <a:latin typeface="Calibri" panose="020F0502020204030204" pitchFamily="34" charset="0"/>
              </a:rPr>
              <a:t>sina</a:t>
            </a:r>
            <a:r>
              <a:rPr lang="en-US" dirty="0">
                <a:latin typeface="Calibri" panose="020F0502020204030204" pitchFamily="34" charset="0"/>
              </a:rPr>
              <a:t> </a:t>
            </a:r>
            <a:r>
              <a:rPr lang="en-US" dirty="0" err="1">
                <a:latin typeface="Calibri" panose="020F0502020204030204" pitchFamily="34" charset="0"/>
              </a:rPr>
              <a:t>första</a:t>
            </a:r>
            <a:r>
              <a:rPr lang="en-US" dirty="0">
                <a:latin typeface="Calibri" panose="020F0502020204030204" pitchFamily="34" charset="0"/>
              </a:rPr>
              <a:t> </a:t>
            </a:r>
            <a:r>
              <a:rPr lang="en-US" dirty="0" err="1">
                <a:latin typeface="Calibri" panose="020F0502020204030204" pitchFamily="34" charset="0"/>
              </a:rPr>
              <a:t>tre</a:t>
            </a:r>
            <a:r>
              <a:rPr lang="en-US" dirty="0">
                <a:latin typeface="Calibri" panose="020F0502020204030204" pitchFamily="34" charset="0"/>
              </a:rPr>
              <a:t> </a:t>
            </a:r>
            <a:r>
              <a:rPr lang="en-US" dirty="0" err="1">
                <a:latin typeface="Calibri" panose="020F0502020204030204" pitchFamily="34" charset="0"/>
              </a:rPr>
              <a:t>år</a:t>
            </a:r>
            <a:r>
              <a:rPr lang="en-US" dirty="0">
                <a:latin typeface="Calibri" panose="020F0502020204030204" pitchFamily="34" charset="0"/>
              </a:rPr>
              <a:t>, </a:t>
            </a:r>
            <a:r>
              <a:rPr lang="en-US" dirty="0" err="1">
                <a:latin typeface="Calibri" panose="020F0502020204030204" pitchFamily="34" charset="0"/>
              </a:rPr>
              <a:t>kommer</a:t>
            </a:r>
            <a:r>
              <a:rPr lang="en-US" dirty="0">
                <a:latin typeface="Calibri" panose="020F0502020204030204" pitchFamily="34" charset="0"/>
              </a:rPr>
              <a:t> </a:t>
            </a:r>
            <a:r>
              <a:rPr lang="en-US" dirty="0" err="1">
                <a:latin typeface="Calibri" panose="020F0502020204030204" pitchFamily="34" charset="0"/>
              </a:rPr>
              <a:t>barnet</a:t>
            </a:r>
            <a:r>
              <a:rPr lang="en-US" dirty="0">
                <a:latin typeface="Calibri" panose="020F0502020204030204" pitchFamily="34" charset="0"/>
              </a:rPr>
              <a:t> ha </a:t>
            </a:r>
            <a:r>
              <a:rPr lang="en-US" dirty="0" err="1">
                <a:latin typeface="Calibri" panose="020F0502020204030204" pitchFamily="34" charset="0"/>
              </a:rPr>
              <a:t>svårigheter</a:t>
            </a:r>
            <a:r>
              <a:rPr lang="en-US" dirty="0">
                <a:latin typeface="Calibri" panose="020F0502020204030204" pitchFamily="34" charset="0"/>
              </a:rPr>
              <a:t> </a:t>
            </a:r>
            <a:r>
              <a:rPr lang="en-US" dirty="0" err="1">
                <a:latin typeface="Calibri" panose="020F0502020204030204" pitchFamily="34" charset="0"/>
              </a:rPr>
              <a:t>att</a:t>
            </a:r>
            <a:r>
              <a:rPr lang="en-US" dirty="0">
                <a:latin typeface="Calibri" panose="020F0502020204030204" pitchFamily="34" charset="0"/>
              </a:rPr>
              <a:t> </a:t>
            </a:r>
            <a:r>
              <a:rPr lang="en-US" dirty="0" err="1">
                <a:latin typeface="Calibri" panose="020F0502020204030204" pitchFamily="34" charset="0"/>
              </a:rPr>
              <a:t>läsa</a:t>
            </a:r>
            <a:r>
              <a:rPr lang="en-US" dirty="0">
                <a:latin typeface="Calibri" panose="020F0502020204030204" pitchFamily="34" charset="0"/>
              </a:rPr>
              <a:t> </a:t>
            </a:r>
            <a:r>
              <a:rPr lang="en-US" dirty="0" err="1">
                <a:latin typeface="Calibri" panose="020F0502020204030204" pitchFamily="34" charset="0"/>
              </a:rPr>
              <a:t>av</a:t>
            </a:r>
            <a:r>
              <a:rPr lang="en-US" dirty="0">
                <a:latin typeface="Calibri" panose="020F0502020204030204" pitchFamily="34" charset="0"/>
              </a:rPr>
              <a:t> </a:t>
            </a:r>
            <a:r>
              <a:rPr lang="en-US" dirty="0" err="1">
                <a:latin typeface="Calibri" panose="020F0502020204030204" pitchFamily="34" charset="0"/>
              </a:rPr>
              <a:t>andras</a:t>
            </a:r>
            <a:r>
              <a:rPr lang="en-US" dirty="0">
                <a:latin typeface="Calibri" panose="020F0502020204030204" pitchFamily="34" charset="0"/>
              </a:rPr>
              <a:t> </a:t>
            </a:r>
            <a:r>
              <a:rPr lang="en-US" dirty="0" err="1">
                <a:latin typeface="Calibri" panose="020F0502020204030204" pitchFamily="34" charset="0"/>
              </a:rPr>
              <a:t>ansiktsutryck</a:t>
            </a:r>
            <a:r>
              <a:rPr lang="en-US" dirty="0">
                <a:latin typeface="Calibri" panose="020F0502020204030204" pitchFamily="34" charset="0"/>
              </a:rPr>
              <a:t> </a:t>
            </a:r>
            <a:r>
              <a:rPr lang="en-US" dirty="0" err="1">
                <a:latin typeface="Calibri" panose="020F0502020204030204" pitchFamily="34" charset="0"/>
              </a:rPr>
              <a:t>och</a:t>
            </a:r>
            <a:r>
              <a:rPr lang="en-US" dirty="0">
                <a:latin typeface="Calibri" panose="020F0502020204030204" pitchFamily="34" charset="0"/>
              </a:rPr>
              <a:t> </a:t>
            </a:r>
            <a:r>
              <a:rPr lang="en-US" dirty="0" err="1">
                <a:latin typeface="Calibri" panose="020F0502020204030204" pitchFamily="34" charset="0"/>
              </a:rPr>
              <a:t>tonläge</a:t>
            </a:r>
            <a:r>
              <a:rPr lang="en-US" dirty="0">
                <a:latin typeface="Calibri" panose="020F0502020204030204" pitchFamily="34" charset="0"/>
              </a:rPr>
              <a:t> 				</a:t>
            </a:r>
            <a:r>
              <a:rPr lang="en-US" sz="1350" dirty="0">
                <a:latin typeface="Calibri" panose="020F0502020204030204" pitchFamily="34" charset="0"/>
              </a:rPr>
              <a:t>Siegel </a:t>
            </a:r>
          </a:p>
        </p:txBody>
      </p:sp>
      <p:pic>
        <p:nvPicPr>
          <p:cNvPr id="48131" name="Picture 2"/>
          <p:cNvPicPr>
            <a:picLocks noChangeAspect="1"/>
          </p:cNvPicPr>
          <p:nvPr/>
        </p:nvPicPr>
        <p:blipFill>
          <a:blip r:embed="rId2">
            <a:extLst>
              <a:ext uri="{28A0092B-C50C-407E-A947-70E740481C1C}">
                <a14:useLocalDpi xmlns:a14="http://schemas.microsoft.com/office/drawing/2010/main" val="0"/>
              </a:ext>
            </a:extLst>
          </a:blip>
          <a:srcRect b="25572"/>
          <a:stretch>
            <a:fillRect/>
          </a:stretch>
        </p:blipFill>
        <p:spPr bwMode="auto">
          <a:xfrm>
            <a:off x="1054893" y="1162050"/>
            <a:ext cx="6066877"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6057900" y="5589240"/>
            <a:ext cx="1600200" cy="309116"/>
          </a:xfrm>
        </p:spPr>
        <p:txBody>
          <a:bodyPr/>
          <a:lstStyle/>
          <a:p>
            <a:pPr>
              <a:defRPr/>
            </a:pPr>
            <a:fld id="{8101B99C-2DCA-4CA6-A739-1AC2B23BCF25}" type="slidenum">
              <a:rPr lang="en-US" smtClean="0"/>
              <a:pPr>
                <a:defRPr/>
              </a:pPr>
              <a:t>32</a:t>
            </a:fld>
            <a:endParaRPr lang="en-US"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426" y="5657850"/>
            <a:ext cx="1053548" cy="268357"/>
          </a:xfrm>
          <a:prstGeom prst="rect">
            <a:avLst/>
          </a:prstGeom>
        </p:spPr>
      </p:pic>
      <p:sp>
        <p:nvSpPr>
          <p:cNvPr id="2" name="Rektangel 1"/>
          <p:cNvSpPr/>
          <p:nvPr/>
        </p:nvSpPr>
        <p:spPr>
          <a:xfrm>
            <a:off x="213668" y="1323201"/>
            <a:ext cx="2247731" cy="715581"/>
          </a:xfrm>
          <a:prstGeom prst="rect">
            <a:avLst/>
          </a:prstGeom>
        </p:spPr>
        <p:txBody>
          <a:bodyPr wrap="none">
            <a:spAutoFit/>
          </a:bodyPr>
          <a:lstStyle/>
          <a:p>
            <a:r>
              <a:rPr lang="sv-SE" sz="1350" u="sng" dirty="0">
                <a:solidFill>
                  <a:srgbClr val="0000FF"/>
                </a:solidFill>
                <a:latin typeface="Times New Roman" panose="02020603050405020304" pitchFamily="18" charset="0"/>
                <a:ea typeface="Times New Roman" panose="02020603050405020304" pitchFamily="18" charset="0"/>
                <a:hlinkClick r:id="rId4"/>
              </a:rPr>
              <a:t>https://youtu.be/Btg9PiT0sZg</a:t>
            </a:r>
            <a:endParaRPr lang="sv-SE" sz="1350" u="sng" dirty="0">
              <a:solidFill>
                <a:srgbClr val="0000FF"/>
              </a:solidFill>
              <a:latin typeface="Times New Roman" panose="02020603050405020304" pitchFamily="18" charset="0"/>
              <a:ea typeface="Times New Roman" panose="02020603050405020304" pitchFamily="18" charset="0"/>
            </a:endParaRPr>
          </a:p>
          <a:p>
            <a:endParaRPr lang="sv-SE" sz="1350" u="sng" dirty="0">
              <a:solidFill>
                <a:srgbClr val="0000FF"/>
              </a:solidFill>
              <a:latin typeface="Times New Roman" panose="02020603050405020304" pitchFamily="18" charset="0"/>
            </a:endParaRPr>
          </a:p>
          <a:p>
            <a:endParaRPr lang="sv-SE" sz="1350" u="sng" dirty="0">
              <a:solidFill>
                <a:srgbClr val="0000FF"/>
              </a:solidFill>
              <a:latin typeface="Times New Roman" panose="02020603050405020304" pitchFamily="18" charset="0"/>
            </a:endParaRPr>
          </a:p>
        </p:txBody>
      </p:sp>
      <p:sp>
        <p:nvSpPr>
          <p:cNvPr id="4" name="textruta 3"/>
          <p:cNvSpPr txBox="1"/>
          <p:nvPr/>
        </p:nvSpPr>
        <p:spPr>
          <a:xfrm>
            <a:off x="213667" y="1063510"/>
            <a:ext cx="1453208" cy="300082"/>
          </a:xfrm>
          <a:prstGeom prst="rect">
            <a:avLst/>
          </a:prstGeom>
          <a:noFill/>
        </p:spPr>
        <p:txBody>
          <a:bodyPr wrap="square" rtlCol="0">
            <a:spAutoFit/>
          </a:bodyPr>
          <a:lstStyle/>
          <a:p>
            <a:r>
              <a:rPr lang="sv-SE" sz="1350" dirty="0"/>
              <a:t>Still face</a:t>
            </a:r>
          </a:p>
        </p:txBody>
      </p:sp>
      <p:sp>
        <p:nvSpPr>
          <p:cNvPr id="7" name="Hjärta 6">
            <a:extLst>
              <a:ext uri="{FF2B5EF4-FFF2-40B4-BE49-F238E27FC236}">
                <a16:creationId xmlns:a16="http://schemas.microsoft.com/office/drawing/2014/main" id="{56036BA5-F875-4E9D-9CF9-1453DDA07F3F}"/>
              </a:ext>
            </a:extLst>
          </p:cNvPr>
          <p:cNvSpPr/>
          <p:nvPr/>
        </p:nvSpPr>
        <p:spPr>
          <a:xfrm>
            <a:off x="6448425" y="2566988"/>
            <a:ext cx="2419350" cy="172402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t>Anknytningens mirakel</a:t>
            </a:r>
          </a:p>
        </p:txBody>
      </p:sp>
    </p:spTree>
    <p:extLst>
      <p:ext uri="{BB962C8B-B14F-4D97-AF65-F5344CB8AC3E}">
        <p14:creationId xmlns:p14="http://schemas.microsoft.com/office/powerpoint/2010/main" val="3885785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ln>
            <a:noFill/>
          </a:ln>
        </p:spPr>
      </p:pic>
      <p:sp>
        <p:nvSpPr>
          <p:cNvPr id="3" name="Rektangel 2"/>
          <p:cNvSpPr/>
          <p:nvPr/>
        </p:nvSpPr>
        <p:spPr>
          <a:xfrm>
            <a:off x="2208571" y="2678795"/>
            <a:ext cx="4572000" cy="461665"/>
          </a:xfrm>
          <a:prstGeom prst="rect">
            <a:avLst/>
          </a:prstGeom>
        </p:spPr>
        <p:txBody>
          <a:bodyPr>
            <a:spAutoFit/>
          </a:bodyPr>
          <a:lstStyle/>
          <a:p>
            <a:r>
              <a:rPr lang="sv-SE" sz="1200" dirty="0" err="1">
                <a:latin typeface="Roboto Light" panose="02000000000000000000" pitchFamily="2" charset="0"/>
                <a:ea typeface="Roboto Light" panose="02000000000000000000" pitchFamily="2" charset="0"/>
                <a:cs typeface="Roboto Light" panose="02000000000000000000" pitchFamily="2" charset="0"/>
              </a:rPr>
              <a:t>Lorem</a:t>
            </a:r>
            <a:r>
              <a:rPr lang="sv-SE" sz="1200" dirty="0">
                <a:latin typeface="Roboto Light" panose="02000000000000000000" pitchFamily="2" charset="0"/>
                <a:ea typeface="Roboto Light" panose="02000000000000000000" pitchFamily="2" charset="0"/>
                <a:cs typeface="Roboto Light" panose="02000000000000000000" pitchFamily="2" charset="0"/>
              </a:rPr>
              <a:t> </a:t>
            </a:r>
            <a:r>
              <a:rPr lang="sv-SE" sz="1200" dirty="0" err="1">
                <a:latin typeface="Roboto Light" panose="02000000000000000000" pitchFamily="2" charset="0"/>
                <a:ea typeface="Roboto Light" panose="02000000000000000000" pitchFamily="2" charset="0"/>
                <a:cs typeface="Roboto Light" panose="02000000000000000000" pitchFamily="2" charset="0"/>
              </a:rPr>
              <a:t>ipsum</a:t>
            </a:r>
            <a:r>
              <a:rPr lang="sv-SE" sz="1200" dirty="0">
                <a:latin typeface="Roboto Light" panose="02000000000000000000" pitchFamily="2" charset="0"/>
                <a:ea typeface="Roboto Light" panose="02000000000000000000" pitchFamily="2" charset="0"/>
                <a:cs typeface="Roboto Light" panose="02000000000000000000" pitchFamily="2" charset="0"/>
              </a:rPr>
              <a:t> </a:t>
            </a:r>
            <a:r>
              <a:rPr lang="sv-SE" sz="1200" dirty="0" err="1">
                <a:latin typeface="Roboto Light" panose="02000000000000000000" pitchFamily="2" charset="0"/>
                <a:ea typeface="Roboto Light" panose="02000000000000000000" pitchFamily="2" charset="0"/>
                <a:cs typeface="Roboto Light" panose="02000000000000000000" pitchFamily="2" charset="0"/>
              </a:rPr>
              <a:t>dolor</a:t>
            </a:r>
            <a:r>
              <a:rPr lang="sv-SE" sz="1200" dirty="0">
                <a:latin typeface="Roboto Light" panose="02000000000000000000" pitchFamily="2" charset="0"/>
                <a:ea typeface="Roboto Light" panose="02000000000000000000" pitchFamily="2" charset="0"/>
                <a:cs typeface="Roboto Light" panose="02000000000000000000" pitchFamily="2" charset="0"/>
              </a:rPr>
              <a:t> </a:t>
            </a:r>
            <a:r>
              <a:rPr lang="sv-SE" sz="1200" dirty="0" err="1">
                <a:latin typeface="Roboto Light" panose="02000000000000000000" pitchFamily="2" charset="0"/>
                <a:ea typeface="Roboto Light" panose="02000000000000000000" pitchFamily="2" charset="0"/>
                <a:cs typeface="Roboto Light" panose="02000000000000000000" pitchFamily="2" charset="0"/>
              </a:rPr>
              <a:t>sit</a:t>
            </a:r>
            <a:r>
              <a:rPr lang="sv-SE" sz="1200" dirty="0">
                <a:latin typeface="Roboto Light" panose="02000000000000000000" pitchFamily="2" charset="0"/>
                <a:ea typeface="Roboto Light" panose="02000000000000000000" pitchFamily="2" charset="0"/>
                <a:cs typeface="Roboto Light" panose="02000000000000000000" pitchFamily="2" charset="0"/>
              </a:rPr>
              <a:t> </a:t>
            </a:r>
            <a:r>
              <a:rPr lang="sv-SE" sz="1200" dirty="0" err="1">
                <a:latin typeface="Roboto Light" panose="02000000000000000000" pitchFamily="2" charset="0"/>
                <a:ea typeface="Roboto Light" panose="02000000000000000000" pitchFamily="2" charset="0"/>
                <a:cs typeface="Roboto Light" panose="02000000000000000000" pitchFamily="2" charset="0"/>
              </a:rPr>
              <a:t>amet</a:t>
            </a:r>
            <a:r>
              <a:rPr lang="sv-SE" sz="1200" dirty="0">
                <a:latin typeface="Roboto Light" panose="02000000000000000000" pitchFamily="2" charset="0"/>
                <a:ea typeface="Roboto Light" panose="02000000000000000000" pitchFamily="2" charset="0"/>
                <a:cs typeface="Roboto Light" panose="02000000000000000000" pitchFamily="2" charset="0"/>
              </a:rPr>
              <a:t>, </a:t>
            </a:r>
            <a:r>
              <a:rPr lang="sv-SE" sz="1200" dirty="0" err="1">
                <a:latin typeface="Roboto Light" panose="02000000000000000000" pitchFamily="2" charset="0"/>
                <a:ea typeface="Roboto Light" panose="02000000000000000000" pitchFamily="2" charset="0"/>
                <a:cs typeface="Roboto Light" panose="02000000000000000000" pitchFamily="2" charset="0"/>
              </a:rPr>
              <a:t>munere</a:t>
            </a:r>
            <a:r>
              <a:rPr lang="sv-SE" sz="1200" dirty="0">
                <a:latin typeface="Roboto Light" panose="02000000000000000000" pitchFamily="2" charset="0"/>
                <a:ea typeface="Roboto Light" panose="02000000000000000000" pitchFamily="2" charset="0"/>
                <a:cs typeface="Roboto Light" panose="02000000000000000000" pitchFamily="2" charset="0"/>
              </a:rPr>
              <a:t>.</a:t>
            </a:r>
          </a:p>
          <a:p>
            <a:pPr marL="214313" indent="-214313">
              <a:buFont typeface="Arial" panose="020B0604020202020204" pitchFamily="34" charset="0"/>
              <a:buChar char="•"/>
            </a:pPr>
            <a:endParaRPr lang="sv-SE" sz="12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4" name="Bildobjekt 3"/>
          <p:cNvPicPr>
            <a:picLocks noChangeAspect="1"/>
          </p:cNvPicPr>
          <p:nvPr/>
        </p:nvPicPr>
        <p:blipFill>
          <a:blip r:embed="rId3"/>
          <a:stretch>
            <a:fillRect/>
          </a:stretch>
        </p:blipFill>
        <p:spPr>
          <a:xfrm>
            <a:off x="395536" y="1122721"/>
            <a:ext cx="5184575" cy="4619333"/>
          </a:xfrm>
          <a:prstGeom prst="rect">
            <a:avLst/>
          </a:prstGeom>
        </p:spPr>
      </p:pic>
      <p:sp>
        <p:nvSpPr>
          <p:cNvPr id="7" name="Pratbubbla: oval 6">
            <a:extLst>
              <a:ext uri="{FF2B5EF4-FFF2-40B4-BE49-F238E27FC236}">
                <a16:creationId xmlns:a16="http://schemas.microsoft.com/office/drawing/2014/main" id="{3368AADB-DA58-4A7F-9310-C3C10E2D0B0E}"/>
              </a:ext>
            </a:extLst>
          </p:cNvPr>
          <p:cNvSpPr/>
          <p:nvPr/>
        </p:nvSpPr>
        <p:spPr>
          <a:xfrm>
            <a:off x="6108371" y="1103714"/>
            <a:ext cx="2798225" cy="4053775"/>
          </a:xfrm>
          <a:prstGeom prst="wedgeEllipse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solidFill>
                  <a:schemeClr val="tx1"/>
                </a:solidFill>
              </a:rPr>
              <a:t>Hur vi upplever världen, hur vi relaterar till andra och finner mening i livet beror på hur väl vi lärt oss att reglera våra känslor. </a:t>
            </a:r>
            <a:endParaRPr lang="sv-SE" dirty="0">
              <a:solidFill>
                <a:schemeClr val="tx1"/>
              </a:solidFill>
            </a:endParaRPr>
          </a:p>
          <a:p>
            <a:endParaRPr lang="sv-SE" sz="1350" dirty="0">
              <a:solidFill>
                <a:schemeClr val="tx1"/>
              </a:solidFill>
            </a:endParaRPr>
          </a:p>
          <a:p>
            <a:endParaRPr lang="sv-SE" sz="1350" dirty="0">
              <a:solidFill>
                <a:schemeClr val="tx1"/>
              </a:solidFill>
            </a:endParaRPr>
          </a:p>
          <a:p>
            <a:r>
              <a:rPr lang="sv-SE" sz="1350" dirty="0">
                <a:solidFill>
                  <a:schemeClr val="tx1"/>
                </a:solidFill>
              </a:rPr>
              <a:t>Daniel Siegel</a:t>
            </a:r>
            <a:r>
              <a:rPr lang="sv-SE" sz="825"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a:t>
            </a:r>
          </a:p>
        </p:txBody>
      </p:sp>
    </p:spTree>
    <p:extLst>
      <p:ext uri="{BB962C8B-B14F-4D97-AF65-F5344CB8AC3E}">
        <p14:creationId xmlns:p14="http://schemas.microsoft.com/office/powerpoint/2010/main" val="2435645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dirty="0"/>
          </a:p>
        </p:txBody>
      </p:sp>
      <p:sp>
        <p:nvSpPr>
          <p:cNvPr id="3" name="Rubrik 2"/>
          <p:cNvSpPr>
            <a:spLocks noGrp="1"/>
          </p:cNvSpPr>
          <p:nvPr>
            <p:ph type="title"/>
          </p:nvPr>
        </p:nvSpPr>
        <p:spPr/>
        <p:txBody>
          <a:bodyPr>
            <a:normAutofit fontScale="90000"/>
          </a:bodyPr>
          <a:lstStyle/>
          <a:p>
            <a:r>
              <a:rPr lang="sv-SE" dirty="0"/>
              <a:t>Tryggt rum…</a:t>
            </a:r>
          </a:p>
        </p:txBody>
      </p:sp>
      <p:sp>
        <p:nvSpPr>
          <p:cNvPr id="4" name="Platshållare för bildnummer 3"/>
          <p:cNvSpPr>
            <a:spLocks noGrp="1"/>
          </p:cNvSpPr>
          <p:nvPr>
            <p:ph type="sldNum" sz="quarter" idx="12"/>
          </p:nvPr>
        </p:nvSpPr>
        <p:spPr/>
        <p:txBody>
          <a:bodyPr/>
          <a:lstStyle/>
          <a:p>
            <a:fld id="{F5F5D4F7-7049-446E-945A-2B63CA2F08EE}" type="slidenum">
              <a:rPr lang="sv-SE" smtClean="0">
                <a:solidFill>
                  <a:srgbClr val="000000"/>
                </a:solidFill>
              </a:rPr>
              <a:pPr/>
              <a:t>34</a:t>
            </a:fld>
            <a:endParaRPr lang="sv-SE">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40768"/>
            <a:ext cx="6408711"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123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0177F39-632F-4552-A9DA-0FDE588C5045}"/>
              </a:ext>
            </a:extLst>
          </p:cNvPr>
          <p:cNvPicPr>
            <a:picLocks noChangeAspect="1"/>
          </p:cNvPicPr>
          <p:nvPr/>
        </p:nvPicPr>
        <p:blipFill>
          <a:blip r:embed="rId2"/>
          <a:stretch>
            <a:fillRect/>
          </a:stretch>
        </p:blipFill>
        <p:spPr>
          <a:xfrm>
            <a:off x="-396552" y="0"/>
            <a:ext cx="10387827" cy="6858000"/>
          </a:xfrm>
          <a:prstGeom prst="rect">
            <a:avLst/>
          </a:prstGeom>
        </p:spPr>
      </p:pic>
      <p:sp>
        <p:nvSpPr>
          <p:cNvPr id="2" name="Platshållare för innehåll 1">
            <a:extLst>
              <a:ext uri="{FF2B5EF4-FFF2-40B4-BE49-F238E27FC236}">
                <a16:creationId xmlns:a16="http://schemas.microsoft.com/office/drawing/2014/main" id="{FC883E9E-F4FE-4400-A26F-E88603D99415}"/>
              </a:ext>
            </a:extLst>
          </p:cNvPr>
          <p:cNvSpPr>
            <a:spLocks noGrp="1"/>
          </p:cNvSpPr>
          <p:nvPr>
            <p:ph idx="1"/>
          </p:nvPr>
        </p:nvSpPr>
        <p:spPr/>
        <p:txBody>
          <a:bodyPr/>
          <a:lstStyle/>
          <a:p>
            <a:pPr marL="0" indent="0">
              <a:buNone/>
            </a:pPr>
            <a:r>
              <a:rPr lang="sv-SE" b="1" dirty="0"/>
              <a:t>1. Allt beteende betyder något – att förstå hur anknytning påverkar beteende</a:t>
            </a:r>
            <a:endParaRPr lang="sv-SE" dirty="0"/>
          </a:p>
          <a:p>
            <a:endParaRPr lang="sv-SE" dirty="0"/>
          </a:p>
        </p:txBody>
      </p:sp>
      <p:sp>
        <p:nvSpPr>
          <p:cNvPr id="3" name="Rubrik 2">
            <a:extLst>
              <a:ext uri="{FF2B5EF4-FFF2-40B4-BE49-F238E27FC236}">
                <a16:creationId xmlns:a16="http://schemas.microsoft.com/office/drawing/2014/main" id="{87D83846-2084-4720-AD42-02256BDCB3DD}"/>
              </a:ext>
            </a:extLst>
          </p:cNvPr>
          <p:cNvSpPr>
            <a:spLocks noGrp="1"/>
          </p:cNvSpPr>
          <p:nvPr>
            <p:ph type="title"/>
          </p:nvPr>
        </p:nvSpPr>
        <p:spPr/>
        <p:txBody>
          <a:bodyPr>
            <a:normAutofit fontScale="90000"/>
          </a:bodyPr>
          <a:lstStyle/>
          <a:p>
            <a:r>
              <a:rPr lang="sv-SE" dirty="0"/>
              <a:t>8 Grundläggande förhållningssätt</a:t>
            </a:r>
          </a:p>
        </p:txBody>
      </p:sp>
      <p:sp>
        <p:nvSpPr>
          <p:cNvPr id="4" name="Platshållare för bildnummer 3">
            <a:extLst>
              <a:ext uri="{FF2B5EF4-FFF2-40B4-BE49-F238E27FC236}">
                <a16:creationId xmlns:a16="http://schemas.microsoft.com/office/drawing/2014/main" id="{108C4AC9-8068-42C0-A8A9-AB0CBA6F7136}"/>
              </a:ext>
            </a:extLst>
          </p:cNvPr>
          <p:cNvSpPr>
            <a:spLocks noGrp="1"/>
          </p:cNvSpPr>
          <p:nvPr>
            <p:ph type="sldNum" sz="quarter" idx="12"/>
          </p:nvPr>
        </p:nvSpPr>
        <p:spPr/>
        <p:txBody>
          <a:bodyPr/>
          <a:lstStyle/>
          <a:p>
            <a:fld id="{F5F5D4F7-7049-446E-945A-2B63CA2F08EE}" type="slidenum">
              <a:rPr lang="sv-SE" smtClean="0"/>
              <a:pPr/>
              <a:t>35</a:t>
            </a:fld>
            <a:endParaRPr lang="sv-SE"/>
          </a:p>
        </p:txBody>
      </p:sp>
      <p:pic>
        <p:nvPicPr>
          <p:cNvPr id="5" name="Bildobjekt 4">
            <a:extLst>
              <a:ext uri="{FF2B5EF4-FFF2-40B4-BE49-F238E27FC236}">
                <a16:creationId xmlns:a16="http://schemas.microsoft.com/office/drawing/2014/main" id="{332CA635-BC0E-44E9-8E20-1EDCC653F5F9}"/>
              </a:ext>
            </a:extLst>
          </p:cNvPr>
          <p:cNvPicPr>
            <a:picLocks noChangeAspect="1"/>
          </p:cNvPicPr>
          <p:nvPr/>
        </p:nvPicPr>
        <p:blipFill>
          <a:blip r:embed="rId3"/>
          <a:stretch>
            <a:fillRect/>
          </a:stretch>
        </p:blipFill>
        <p:spPr>
          <a:xfrm>
            <a:off x="3262312" y="4586434"/>
            <a:ext cx="2619375" cy="1743075"/>
          </a:xfrm>
          <a:prstGeom prst="rect">
            <a:avLst/>
          </a:prstGeom>
        </p:spPr>
      </p:pic>
    </p:spTree>
    <p:extLst>
      <p:ext uri="{BB962C8B-B14F-4D97-AF65-F5344CB8AC3E}">
        <p14:creationId xmlns:p14="http://schemas.microsoft.com/office/powerpoint/2010/main" val="1382403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Praktiska\Desktop\fototapet 3.jp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972800" y="-8229600"/>
            <a:ext cx="31089600" cy="23317200"/>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innehåll 1"/>
          <p:cNvSpPr>
            <a:spLocks noGrp="1"/>
          </p:cNvSpPr>
          <p:nvPr>
            <p:ph idx="1"/>
          </p:nvPr>
        </p:nvSpPr>
        <p:spPr/>
        <p:txBody>
          <a:bodyPr>
            <a:normAutofit/>
          </a:bodyPr>
          <a:lstStyle/>
          <a:p>
            <a:endParaRPr lang="sv-SE" dirty="0"/>
          </a:p>
          <a:p>
            <a:endParaRPr lang="sv-SE" dirty="0"/>
          </a:p>
          <a:p>
            <a:endParaRPr lang="sv-SE" dirty="0"/>
          </a:p>
          <a:p>
            <a:endParaRPr lang="sv-SE" dirty="0"/>
          </a:p>
          <a:p>
            <a:endParaRPr lang="sv-SE" dirty="0"/>
          </a:p>
          <a:p>
            <a:endParaRPr lang="sv-SE" dirty="0"/>
          </a:p>
          <a:p>
            <a:endParaRPr lang="sv-SE" dirty="0"/>
          </a:p>
        </p:txBody>
      </p:sp>
      <p:sp>
        <p:nvSpPr>
          <p:cNvPr id="3" name="Rubrik 2"/>
          <p:cNvSpPr>
            <a:spLocks noGrp="1"/>
          </p:cNvSpPr>
          <p:nvPr>
            <p:ph type="title"/>
          </p:nvPr>
        </p:nvSpPr>
        <p:spPr/>
        <p:txBody>
          <a:bodyPr>
            <a:normAutofit fontScale="90000"/>
          </a:bodyPr>
          <a:lstStyle/>
          <a:p>
            <a:endParaRPr lang="sv-SE"/>
          </a:p>
        </p:txBody>
      </p:sp>
      <p:sp>
        <p:nvSpPr>
          <p:cNvPr id="4" name="Platshållare för bildnummer 3"/>
          <p:cNvSpPr>
            <a:spLocks noGrp="1"/>
          </p:cNvSpPr>
          <p:nvPr>
            <p:ph type="sldNum" sz="quarter" idx="12"/>
          </p:nvPr>
        </p:nvSpPr>
        <p:spPr/>
        <p:txBody>
          <a:bodyPr/>
          <a:lstStyle/>
          <a:p>
            <a:fld id="{F5F5D4F7-7049-446E-945A-2B63CA2F08EE}" type="slidenum">
              <a:rPr lang="sv-SE" smtClean="0">
                <a:solidFill>
                  <a:srgbClr val="000000"/>
                </a:solidFill>
              </a:rPr>
              <a:pPr/>
              <a:t>36</a:t>
            </a:fld>
            <a:endParaRPr lang="sv-SE">
              <a:solidFill>
                <a:srgbClr val="000000"/>
              </a:solidFill>
            </a:endParaRPr>
          </a:p>
        </p:txBody>
      </p:sp>
    </p:spTree>
    <p:extLst>
      <p:ext uri="{BB962C8B-B14F-4D97-AF65-F5344CB8AC3E}">
        <p14:creationId xmlns:p14="http://schemas.microsoft.com/office/powerpoint/2010/main" val="87767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089AD1E4-C220-4A2F-B5AF-7D6372A4F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724400"/>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Rectangle 2">
            <a:extLst>
              <a:ext uri="{FF2B5EF4-FFF2-40B4-BE49-F238E27FC236}">
                <a16:creationId xmlns:a16="http://schemas.microsoft.com/office/drawing/2014/main" id="{5B129E00-1873-4742-9603-E79D73E1ACAC}"/>
              </a:ext>
            </a:extLst>
          </p:cNvPr>
          <p:cNvSpPr>
            <a:spLocks noGrp="1" noRot="1" noChangeArrowheads="1"/>
          </p:cNvSpPr>
          <p:nvPr>
            <p:ph type="title"/>
          </p:nvPr>
        </p:nvSpPr>
        <p:spPr>
          <a:xfrm>
            <a:off x="301625" y="228600"/>
            <a:ext cx="8510588" cy="463550"/>
          </a:xfrm>
        </p:spPr>
        <p:txBody>
          <a:bodyPr rtlCol="0">
            <a:normAutofit fontScale="90000"/>
          </a:bodyPr>
          <a:lstStyle/>
          <a:p>
            <a:pPr eaLnBrk="1" fontAlgn="auto" hangingPunct="1">
              <a:spcAft>
                <a:spcPts val="0"/>
              </a:spcAft>
              <a:defRPr/>
            </a:pPr>
            <a:endParaRPr lang="sv-SE" sz="4000" dirty="0">
              <a:solidFill>
                <a:schemeClr val="tx1">
                  <a:lumMod val="85000"/>
                  <a:lumOff val="15000"/>
                </a:schemeClr>
              </a:solidFill>
            </a:endParaRPr>
          </a:p>
        </p:txBody>
      </p:sp>
      <p:sp>
        <p:nvSpPr>
          <p:cNvPr id="26628" name="Rectangle 3">
            <a:extLst>
              <a:ext uri="{FF2B5EF4-FFF2-40B4-BE49-F238E27FC236}">
                <a16:creationId xmlns:a16="http://schemas.microsoft.com/office/drawing/2014/main" id="{D02D7FBB-6D99-4D4A-9204-A2DAF582B010}"/>
              </a:ext>
            </a:extLst>
          </p:cNvPr>
          <p:cNvSpPr>
            <a:spLocks noGrp="1" noRot="1" noChangeArrowheads="1"/>
          </p:cNvSpPr>
          <p:nvPr>
            <p:ph idx="1"/>
          </p:nvPr>
        </p:nvSpPr>
        <p:spPr>
          <a:xfrm>
            <a:off x="0" y="980728"/>
            <a:ext cx="8540750" cy="5118447"/>
          </a:xfrm>
        </p:spPr>
        <p:txBody>
          <a:bodyPr/>
          <a:lstStyle/>
          <a:p>
            <a:pPr eaLnBrk="1" hangingPunct="1"/>
            <a:r>
              <a:rPr lang="sv-SE" altLang="sv-SE" dirty="0"/>
              <a:t>I alla familjer uppstår en dynamik som påverkar barnet och dess psykosociala hälsa. Ett gott och positivt samspel bygger på att barnet har en trygg anknytning och föräldern en god omsorgsförmåga.</a:t>
            </a:r>
          </a:p>
          <a:p>
            <a:pPr eaLnBrk="1" hangingPunct="1"/>
            <a:r>
              <a:rPr lang="sv-SE" altLang="sv-SE" dirty="0"/>
              <a:t>Föräldrarna behöver inte vara perfekta - det räcker om de är </a:t>
            </a:r>
            <a:r>
              <a:rPr lang="sv-SE" altLang="sv-SE" dirty="0" err="1"/>
              <a:t>good-enough-mothering</a:t>
            </a:r>
            <a:r>
              <a:rPr lang="sv-SE" altLang="sv-SE" dirty="0"/>
              <a:t> (Donald </a:t>
            </a:r>
            <a:r>
              <a:rPr lang="sv-SE" altLang="sv-SE" dirty="0" err="1"/>
              <a:t>Winnicott</a:t>
            </a:r>
            <a:r>
              <a:rPr lang="sv-SE" altLang="sv-SE" dirty="0"/>
              <a:t>). </a:t>
            </a:r>
          </a:p>
          <a:p>
            <a:pPr eaLnBrk="1" hangingPunct="1">
              <a:buFont typeface="Wingdings" panose="05000000000000000000" pitchFamily="2" charset="2"/>
              <a:buNone/>
            </a:pPr>
            <a:r>
              <a:rPr lang="sv-SE" altLang="sv-SE" dirty="0"/>
              <a:t>	-någorlunda bra, någorlunda lyhört</a:t>
            </a:r>
          </a:p>
          <a:p>
            <a:pPr eaLnBrk="1" hangingPunct="1">
              <a:buFont typeface="Wingdings" panose="05000000000000000000" pitchFamily="2" charset="2"/>
              <a:buNone/>
            </a:pPr>
            <a:endParaRPr lang="sv-SE" alt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BC0409B-B71C-476F-B125-6600240F2F44}"/>
              </a:ext>
            </a:extLst>
          </p:cNvPr>
          <p:cNvSpPr>
            <a:spLocks noGrp="1" noRot="1" noChangeArrowheads="1"/>
          </p:cNvSpPr>
          <p:nvPr>
            <p:ph type="title"/>
          </p:nvPr>
        </p:nvSpPr>
        <p:spPr/>
        <p:txBody>
          <a:bodyPr/>
          <a:lstStyle/>
          <a:p>
            <a:pPr eaLnBrk="1" hangingPunct="1"/>
            <a:r>
              <a:rPr lang="sv-SE" altLang="sv-SE" dirty="0"/>
              <a:t>Föräldrars roller </a:t>
            </a:r>
          </a:p>
        </p:txBody>
      </p:sp>
      <p:sp>
        <p:nvSpPr>
          <p:cNvPr id="31747" name="Rectangle 3">
            <a:extLst>
              <a:ext uri="{FF2B5EF4-FFF2-40B4-BE49-F238E27FC236}">
                <a16:creationId xmlns:a16="http://schemas.microsoft.com/office/drawing/2014/main" id="{0A6A06EC-6FBD-4098-8115-7A819F805CEC}"/>
              </a:ext>
            </a:extLst>
          </p:cNvPr>
          <p:cNvSpPr>
            <a:spLocks noGrp="1" noRot="1" noChangeArrowheads="1"/>
          </p:cNvSpPr>
          <p:nvPr>
            <p:ph idx="1"/>
          </p:nvPr>
        </p:nvSpPr>
        <p:spPr>
          <a:xfrm>
            <a:off x="628650" y="1690689"/>
            <a:ext cx="7886700" cy="4486274"/>
          </a:xfrm>
        </p:spPr>
        <p:txBody>
          <a:bodyPr rtlCol="0">
            <a:normAutofit fontScale="92500" lnSpcReduction="10000"/>
          </a:bodyPr>
          <a:lstStyle/>
          <a:p>
            <a:pPr>
              <a:defRPr/>
            </a:pPr>
            <a:r>
              <a:rPr lang="sv-SE" dirty="0"/>
              <a:t>Skapa möjlighet för överlevnad</a:t>
            </a:r>
          </a:p>
          <a:p>
            <a:pPr>
              <a:defRPr/>
            </a:pPr>
            <a:endParaRPr lang="sv-SE" dirty="0"/>
          </a:p>
          <a:p>
            <a:pPr>
              <a:defRPr/>
            </a:pPr>
            <a:r>
              <a:rPr lang="sv-SE" dirty="0"/>
              <a:t>Känslomässig kontakt. Vara  lyhörda, förutsägbara och tillgängliga</a:t>
            </a:r>
          </a:p>
          <a:p>
            <a:pPr>
              <a:defRPr/>
            </a:pPr>
            <a:endParaRPr lang="sv-SE" dirty="0"/>
          </a:p>
          <a:p>
            <a:pPr>
              <a:defRPr/>
            </a:pPr>
            <a:r>
              <a:rPr lang="sv-SE" dirty="0"/>
              <a:t>Erbjuda skydd i alla former</a:t>
            </a:r>
          </a:p>
          <a:p>
            <a:pPr eaLnBrk="1" fontAlgn="auto" hangingPunct="1">
              <a:spcAft>
                <a:spcPts val="0"/>
              </a:spcAft>
              <a:defRPr/>
            </a:pPr>
            <a:endParaRPr lang="sv-SE" dirty="0"/>
          </a:p>
          <a:p>
            <a:pPr>
              <a:defRPr/>
            </a:pPr>
            <a:r>
              <a:rPr lang="sv-SE" dirty="0"/>
              <a:t>En socialiserande länk till det omgivande samhället. Etablera skyddande nätverk</a:t>
            </a:r>
          </a:p>
          <a:p>
            <a:pPr marL="0" indent="0" eaLnBrk="1" fontAlgn="auto" hangingPunct="1">
              <a:spcAft>
                <a:spcPts val="0"/>
              </a:spcAft>
              <a:buNone/>
              <a:defRPr/>
            </a:pPr>
            <a:r>
              <a:rPr lang="sv-SE" dirty="0"/>
              <a:t>	</a:t>
            </a:r>
          </a:p>
        </p:txBody>
      </p:sp>
      <p:pic>
        <p:nvPicPr>
          <p:cNvPr id="25604" name="Picture 5" descr="parents11">
            <a:hlinkClick r:id="rId2"/>
            <a:extLst>
              <a:ext uri="{FF2B5EF4-FFF2-40B4-BE49-F238E27FC236}">
                <a16:creationId xmlns:a16="http://schemas.microsoft.com/office/drawing/2014/main" id="{1D3D9B8A-21A4-4375-A6F8-F50B14560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01613"/>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E1E7791-B9D0-4B18-968E-1412B2F6C09A}"/>
              </a:ext>
            </a:extLst>
          </p:cNvPr>
          <p:cNvSpPr>
            <a:spLocks noGrp="1" noRot="1" noChangeArrowheads="1"/>
          </p:cNvSpPr>
          <p:nvPr>
            <p:ph type="title"/>
          </p:nvPr>
        </p:nvSpPr>
        <p:spPr>
          <a:xfrm>
            <a:off x="301625" y="228600"/>
            <a:ext cx="8510588" cy="896938"/>
          </a:xfrm>
        </p:spPr>
        <p:txBody>
          <a:bodyPr/>
          <a:lstStyle/>
          <a:p>
            <a:pPr eaLnBrk="1" hangingPunct="1"/>
            <a:r>
              <a:rPr lang="sv-SE" altLang="sv-SE" i="1"/>
              <a:t>Man gullar med ryggmärgen</a:t>
            </a:r>
          </a:p>
        </p:txBody>
      </p:sp>
      <p:sp>
        <p:nvSpPr>
          <p:cNvPr id="20483" name="Rectangle 3">
            <a:extLst>
              <a:ext uri="{FF2B5EF4-FFF2-40B4-BE49-F238E27FC236}">
                <a16:creationId xmlns:a16="http://schemas.microsoft.com/office/drawing/2014/main" id="{6C86C9C6-0366-4A1C-9AA4-19B220DA14F9}"/>
              </a:ext>
            </a:extLst>
          </p:cNvPr>
          <p:cNvSpPr>
            <a:spLocks noGrp="1" noRot="1" noChangeArrowheads="1"/>
          </p:cNvSpPr>
          <p:nvPr>
            <p:ph idx="1"/>
          </p:nvPr>
        </p:nvSpPr>
        <p:spPr>
          <a:xfrm>
            <a:off x="301625" y="1125538"/>
            <a:ext cx="8540750" cy="5732462"/>
          </a:xfrm>
        </p:spPr>
        <p:txBody>
          <a:bodyPr rtlCol="0">
            <a:normAutofit/>
          </a:bodyPr>
          <a:lstStyle/>
          <a:p>
            <a:pPr marL="0" indent="0" eaLnBrk="1" fontAlgn="auto" hangingPunct="1">
              <a:lnSpc>
                <a:spcPct val="80000"/>
              </a:lnSpc>
              <a:spcAft>
                <a:spcPts val="0"/>
              </a:spcAft>
              <a:buNone/>
              <a:defRPr/>
            </a:pPr>
            <a:r>
              <a:rPr lang="sv-SE" sz="2000" dirty="0"/>
              <a:t>Omvårdnadssystemet är evolutionärt grundlagt precis som anknytningssystemet</a:t>
            </a:r>
          </a:p>
          <a:p>
            <a:pPr eaLnBrk="1" fontAlgn="auto" hangingPunct="1">
              <a:lnSpc>
                <a:spcPct val="80000"/>
              </a:lnSpc>
              <a:spcAft>
                <a:spcPts val="0"/>
              </a:spcAft>
              <a:buFont typeface="Wingdings 3" charset="2"/>
              <a:buChar char=""/>
              <a:defRPr/>
            </a:pPr>
            <a:endParaRPr lang="sv-SE" sz="2000" dirty="0"/>
          </a:p>
          <a:p>
            <a:pPr marL="0" indent="0" eaLnBrk="1" fontAlgn="auto" hangingPunct="1">
              <a:lnSpc>
                <a:spcPct val="80000"/>
              </a:lnSpc>
              <a:spcAft>
                <a:spcPts val="0"/>
              </a:spcAft>
              <a:buNone/>
              <a:defRPr/>
            </a:pPr>
            <a:r>
              <a:rPr lang="sv-SE" sz="2000" dirty="0"/>
              <a:t>Det som kommer naturligt är det vi lärt oss i anknytnings/omvårdnadsrelationen till våra egna vårdare</a:t>
            </a:r>
          </a:p>
          <a:p>
            <a:pPr eaLnBrk="1" fontAlgn="auto" hangingPunct="1">
              <a:lnSpc>
                <a:spcPct val="80000"/>
              </a:lnSpc>
              <a:spcAft>
                <a:spcPts val="0"/>
              </a:spcAft>
              <a:buFont typeface="Wingdings 3" charset="2"/>
              <a:buChar char=""/>
              <a:defRPr/>
            </a:pPr>
            <a:endParaRPr lang="sv-SE" sz="2000" dirty="0"/>
          </a:p>
          <a:p>
            <a:pPr eaLnBrk="1" fontAlgn="auto" hangingPunct="1">
              <a:lnSpc>
                <a:spcPct val="80000"/>
              </a:lnSpc>
              <a:spcAft>
                <a:spcPts val="0"/>
              </a:spcAft>
              <a:buFont typeface="Wingdings" panose="05000000000000000000" pitchFamily="2" charset="2"/>
              <a:buNone/>
              <a:defRPr/>
            </a:pPr>
            <a:r>
              <a:rPr lang="sv-SE" sz="2000" dirty="0"/>
              <a:t>	– En del föräldrar har fått sin goda föräldraförmåga ”med</a:t>
            </a:r>
          </a:p>
          <a:p>
            <a:pPr eaLnBrk="1" fontAlgn="auto" hangingPunct="1">
              <a:lnSpc>
                <a:spcPct val="80000"/>
              </a:lnSpc>
              <a:spcAft>
                <a:spcPts val="0"/>
              </a:spcAft>
              <a:buFont typeface="Wingdings" panose="05000000000000000000" pitchFamily="2" charset="2"/>
              <a:buNone/>
              <a:defRPr/>
            </a:pPr>
            <a:r>
              <a:rPr lang="sv-SE" sz="2000" dirty="0"/>
              <a:t>	   modersmjölken”, dvs. som gåva av sina egna föräldrar</a:t>
            </a:r>
          </a:p>
          <a:p>
            <a:pPr eaLnBrk="1" fontAlgn="auto" hangingPunct="1">
              <a:lnSpc>
                <a:spcPct val="80000"/>
              </a:lnSpc>
              <a:spcAft>
                <a:spcPts val="0"/>
              </a:spcAft>
              <a:buFont typeface="Wingdings" panose="05000000000000000000" pitchFamily="2" charset="2"/>
              <a:buNone/>
              <a:defRPr/>
            </a:pPr>
            <a:endParaRPr lang="sv-SE" sz="2000" dirty="0"/>
          </a:p>
          <a:p>
            <a:pPr eaLnBrk="1" fontAlgn="auto" hangingPunct="1">
              <a:lnSpc>
                <a:spcPct val="80000"/>
              </a:lnSpc>
              <a:spcAft>
                <a:spcPts val="0"/>
              </a:spcAft>
              <a:buFont typeface="Wingdings" panose="05000000000000000000" pitchFamily="2" charset="2"/>
              <a:buNone/>
              <a:defRPr/>
            </a:pPr>
            <a:r>
              <a:rPr lang="sv-SE" sz="2000" dirty="0"/>
              <a:t>	– Andra har på egen hand, eller med hjälp av andra under tonår</a:t>
            </a:r>
          </a:p>
          <a:p>
            <a:pPr eaLnBrk="1" fontAlgn="auto" hangingPunct="1">
              <a:lnSpc>
                <a:spcPct val="80000"/>
              </a:lnSpc>
              <a:spcAft>
                <a:spcPts val="0"/>
              </a:spcAft>
              <a:buFont typeface="Wingdings" panose="05000000000000000000" pitchFamily="2" charset="2"/>
              <a:buNone/>
              <a:defRPr/>
            </a:pPr>
            <a:r>
              <a:rPr lang="sv-SE" sz="2000" dirty="0"/>
              <a:t>	   och tidig vuxen ålder, ”gjort upp” med sina negativa</a:t>
            </a:r>
          </a:p>
          <a:p>
            <a:pPr eaLnBrk="1" fontAlgn="auto" hangingPunct="1">
              <a:lnSpc>
                <a:spcPct val="80000"/>
              </a:lnSpc>
              <a:spcAft>
                <a:spcPts val="0"/>
              </a:spcAft>
              <a:buFont typeface="Wingdings" panose="05000000000000000000" pitchFamily="2" charset="2"/>
              <a:buNone/>
              <a:defRPr/>
            </a:pPr>
            <a:r>
              <a:rPr lang="sv-SE" sz="2000" dirty="0"/>
              <a:t> 	   uppväxterfarenheter. De kan bli goda föräldrar trots sina erfarenheter</a:t>
            </a:r>
          </a:p>
          <a:p>
            <a:pPr eaLnBrk="1" fontAlgn="auto" hangingPunct="1">
              <a:lnSpc>
                <a:spcPct val="80000"/>
              </a:lnSpc>
              <a:spcAft>
                <a:spcPts val="0"/>
              </a:spcAft>
              <a:buFont typeface="Wingdings" panose="05000000000000000000" pitchFamily="2" charset="2"/>
              <a:buNone/>
              <a:defRPr/>
            </a:pPr>
            <a:r>
              <a:rPr lang="sv-SE" sz="2000" dirty="0"/>
              <a:t>	   från barndomen</a:t>
            </a:r>
          </a:p>
          <a:p>
            <a:pPr eaLnBrk="1" fontAlgn="auto" hangingPunct="1">
              <a:lnSpc>
                <a:spcPct val="80000"/>
              </a:lnSpc>
              <a:spcAft>
                <a:spcPts val="0"/>
              </a:spcAft>
              <a:buFont typeface="Wingdings" panose="05000000000000000000" pitchFamily="2" charset="2"/>
              <a:buNone/>
              <a:defRPr/>
            </a:pPr>
            <a:endParaRPr lang="sv-SE" sz="2000" dirty="0"/>
          </a:p>
          <a:p>
            <a:pPr marL="0" indent="0" eaLnBrk="1" fontAlgn="auto" hangingPunct="1">
              <a:lnSpc>
                <a:spcPct val="80000"/>
              </a:lnSpc>
              <a:spcAft>
                <a:spcPts val="0"/>
              </a:spcAft>
              <a:buNone/>
              <a:defRPr/>
            </a:pPr>
            <a:r>
              <a:rPr lang="sv-SE" sz="2000" dirty="0"/>
              <a:t>Vi är alltså väldigt olika väl förberedda för att axla det omvårdnadsansvar man har som förälder</a:t>
            </a:r>
          </a:p>
        </p:txBody>
      </p:sp>
      <p:pic>
        <p:nvPicPr>
          <p:cNvPr id="46084" name="Picture 4" descr="Bild av familj, mormor, mamma, barn">
            <a:extLst>
              <a:ext uri="{FF2B5EF4-FFF2-40B4-BE49-F238E27FC236}">
                <a16:creationId xmlns:a16="http://schemas.microsoft.com/office/drawing/2014/main" id="{43307DE6-848C-4B6D-B6E4-473569164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1154113"/>
            <a:ext cx="17097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baby">
            <a:hlinkClick r:id="rId2"/>
            <a:extLst>
              <a:ext uri="{FF2B5EF4-FFF2-40B4-BE49-F238E27FC236}">
                <a16:creationId xmlns:a16="http://schemas.microsoft.com/office/drawing/2014/main" id="{946C9E81-4180-4A75-BFB0-6E6DC11C3120}"/>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323850" y="260350"/>
            <a:ext cx="367188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3E184A85-656E-4E79-951B-0078A721B93C}"/>
              </a:ext>
            </a:extLst>
          </p:cNvPr>
          <p:cNvSpPr>
            <a:spLocks noGrp="1" noRot="1" noChangeArrowheads="1"/>
          </p:cNvSpPr>
          <p:nvPr>
            <p:ph type="title"/>
          </p:nvPr>
        </p:nvSpPr>
        <p:spPr/>
        <p:txBody>
          <a:bodyPr/>
          <a:lstStyle/>
          <a:p>
            <a:pPr eaLnBrk="1" hangingPunct="1"/>
            <a:r>
              <a:rPr lang="sv-SE" altLang="sv-SE"/>
              <a:t>Barns uppgifter</a:t>
            </a:r>
          </a:p>
        </p:txBody>
      </p:sp>
      <p:sp>
        <p:nvSpPr>
          <p:cNvPr id="30723" name="Rectangle 3">
            <a:extLst>
              <a:ext uri="{FF2B5EF4-FFF2-40B4-BE49-F238E27FC236}">
                <a16:creationId xmlns:a16="http://schemas.microsoft.com/office/drawing/2014/main" id="{DCDD0875-745C-45C0-8BBA-958D032832F1}"/>
              </a:ext>
            </a:extLst>
          </p:cNvPr>
          <p:cNvSpPr>
            <a:spLocks noGrp="1" noRot="1" noChangeArrowheads="1"/>
          </p:cNvSpPr>
          <p:nvPr>
            <p:ph idx="1"/>
          </p:nvPr>
        </p:nvSpPr>
        <p:spPr/>
        <p:txBody>
          <a:bodyPr rtlCol="0">
            <a:normAutofit lnSpcReduction="10000"/>
          </a:bodyPr>
          <a:lstStyle/>
          <a:p>
            <a:pPr marL="0" indent="0" eaLnBrk="1" fontAlgn="auto" hangingPunct="1">
              <a:spcAft>
                <a:spcPts val="0"/>
              </a:spcAft>
              <a:buNone/>
              <a:defRPr/>
            </a:pPr>
            <a:r>
              <a:rPr lang="sv-SE" dirty="0"/>
              <a:t>Det viktigaste för barnet under de första åren är att lyckas knyta an till en primär anknytningsperson, dvs. en eller ett par viktiga vårdare. Denna första utvecklingsuppgift är livsavgörande och inget som går att välja bort. </a:t>
            </a:r>
          </a:p>
          <a:p>
            <a:pPr eaLnBrk="1" fontAlgn="auto" hangingPunct="1">
              <a:spcAft>
                <a:spcPts val="0"/>
              </a:spcAft>
              <a:defRPr/>
            </a:pPr>
            <a:endParaRPr lang="sv-SE" dirty="0"/>
          </a:p>
          <a:p>
            <a:pPr marL="0" indent="0" eaLnBrk="1" fontAlgn="auto" hangingPunct="1">
              <a:spcAft>
                <a:spcPts val="0"/>
              </a:spcAft>
              <a:buNone/>
              <a:defRPr/>
            </a:pPr>
            <a:r>
              <a:rPr lang="sv-SE" dirty="0"/>
              <a:t>Under tonåren ska två utvecklingslinjer knytas samman:</a:t>
            </a:r>
          </a:p>
          <a:p>
            <a:pPr marL="0" indent="0" eaLnBrk="1" fontAlgn="auto" hangingPunct="1">
              <a:spcAft>
                <a:spcPts val="0"/>
              </a:spcAft>
              <a:buNone/>
              <a:defRPr/>
            </a:pPr>
            <a:r>
              <a:rPr lang="sv-SE" dirty="0"/>
              <a:t>	- tidiga anknytning</a:t>
            </a:r>
          </a:p>
          <a:p>
            <a:pPr marL="0" indent="0" eaLnBrk="1" fontAlgn="auto" hangingPunct="1">
              <a:spcAft>
                <a:spcPts val="0"/>
              </a:spcAft>
              <a:buNone/>
              <a:defRPr/>
            </a:pPr>
            <a:r>
              <a:rPr lang="sv-SE" dirty="0"/>
              <a:t>	- relationen till samhället</a:t>
            </a:r>
          </a:p>
        </p:txBody>
      </p:sp>
      <p:pic>
        <p:nvPicPr>
          <p:cNvPr id="24581" name="Picture 5" descr="knutar_small">
            <a:hlinkClick r:id="rId4"/>
            <a:extLst>
              <a:ext uri="{FF2B5EF4-FFF2-40B4-BE49-F238E27FC236}">
                <a16:creationId xmlns:a16="http://schemas.microsoft.com/office/drawing/2014/main" id="{CFA2CD9F-B454-4205-BB53-299244D7A2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4868863"/>
            <a:ext cx="15843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8922" y="4743001"/>
            <a:ext cx="6367925" cy="854080"/>
          </a:xfrm>
          <a:prstGeom prst="rect">
            <a:avLst/>
          </a:prstGeom>
          <a:noFill/>
        </p:spPr>
        <p:txBody>
          <a:bodyPr wrap="square" rtlCol="0">
            <a:spAutoFit/>
          </a:bodyPr>
          <a:lstStyle/>
          <a:p>
            <a:r>
              <a:rPr lang="en-US" dirty="0">
                <a:latin typeface="+mj-lt"/>
              </a:rPr>
              <a:t>Vi </a:t>
            </a:r>
            <a:r>
              <a:rPr lang="en-US" dirty="0" err="1">
                <a:latin typeface="+mj-lt"/>
              </a:rPr>
              <a:t>är</a:t>
            </a:r>
            <a:r>
              <a:rPr lang="en-US" dirty="0">
                <a:latin typeface="+mj-lt"/>
              </a:rPr>
              <a:t> </a:t>
            </a:r>
            <a:r>
              <a:rPr lang="en-US" dirty="0" err="1">
                <a:latin typeface="+mj-lt"/>
              </a:rPr>
              <a:t>födda</a:t>
            </a:r>
            <a:r>
              <a:rPr lang="en-US" dirty="0">
                <a:latin typeface="+mj-lt"/>
              </a:rPr>
              <a:t> </a:t>
            </a:r>
            <a:r>
              <a:rPr lang="en-US" dirty="0" err="1">
                <a:latin typeface="+mj-lt"/>
              </a:rPr>
              <a:t>att</a:t>
            </a:r>
            <a:r>
              <a:rPr lang="en-US" dirty="0">
                <a:latin typeface="+mj-lt"/>
              </a:rPr>
              <a:t> </a:t>
            </a:r>
            <a:r>
              <a:rPr lang="en-US" dirty="0" err="1">
                <a:latin typeface="+mj-lt"/>
              </a:rPr>
              <a:t>bilda</a:t>
            </a:r>
            <a:r>
              <a:rPr lang="en-US" dirty="0">
                <a:latin typeface="+mj-lt"/>
              </a:rPr>
              <a:t> </a:t>
            </a:r>
            <a:r>
              <a:rPr lang="en-US" dirty="0" err="1">
                <a:latin typeface="+mj-lt"/>
              </a:rPr>
              <a:t>relationer</a:t>
            </a:r>
            <a:r>
              <a:rPr lang="en-US" dirty="0">
                <a:latin typeface="+mj-lt"/>
              </a:rPr>
              <a:t>. </a:t>
            </a:r>
            <a:r>
              <a:rPr lang="en-US" dirty="0" err="1">
                <a:latin typeface="+mj-lt"/>
              </a:rPr>
              <a:t>Våra</a:t>
            </a:r>
            <a:r>
              <a:rPr lang="en-US" dirty="0">
                <a:latin typeface="+mj-lt"/>
              </a:rPr>
              <a:t> </a:t>
            </a:r>
            <a:r>
              <a:rPr lang="en-US" dirty="0" err="1">
                <a:latin typeface="+mj-lt"/>
              </a:rPr>
              <a:t>hjärnor</a:t>
            </a:r>
            <a:r>
              <a:rPr lang="en-US" dirty="0">
                <a:latin typeface="+mj-lt"/>
              </a:rPr>
              <a:t> </a:t>
            </a:r>
            <a:r>
              <a:rPr lang="en-US" dirty="0" err="1">
                <a:latin typeface="+mj-lt"/>
              </a:rPr>
              <a:t>är</a:t>
            </a:r>
            <a:r>
              <a:rPr lang="en-US" dirty="0">
                <a:latin typeface="+mj-lt"/>
              </a:rPr>
              <a:t> </a:t>
            </a:r>
            <a:r>
              <a:rPr lang="en-US" dirty="0" err="1">
                <a:latin typeface="+mj-lt"/>
              </a:rPr>
              <a:t>psykiskt</a:t>
            </a:r>
            <a:r>
              <a:rPr lang="en-US" dirty="0">
                <a:latin typeface="+mj-lt"/>
              </a:rPr>
              <a:t> </a:t>
            </a:r>
            <a:r>
              <a:rPr lang="en-US" dirty="0" err="1">
                <a:latin typeface="+mj-lt"/>
              </a:rPr>
              <a:t>inställda</a:t>
            </a:r>
            <a:r>
              <a:rPr lang="en-US" dirty="0">
                <a:latin typeface="+mj-lt"/>
              </a:rPr>
              <a:t> till </a:t>
            </a:r>
            <a:r>
              <a:rPr lang="en-US" dirty="0" err="1">
                <a:latin typeface="+mj-lt"/>
              </a:rPr>
              <a:t>kommunikation</a:t>
            </a:r>
            <a:r>
              <a:rPr lang="en-US" dirty="0">
                <a:latin typeface="+mj-lt"/>
              </a:rPr>
              <a:t> med </a:t>
            </a:r>
            <a:r>
              <a:rPr lang="en-US" dirty="0" err="1">
                <a:latin typeface="+mj-lt"/>
              </a:rPr>
              <a:t>andra</a:t>
            </a:r>
            <a:r>
              <a:rPr lang="en-US" dirty="0">
                <a:latin typeface="+mj-lt"/>
              </a:rPr>
              <a:t> via </a:t>
            </a:r>
            <a:r>
              <a:rPr lang="en-US" dirty="0" err="1">
                <a:latin typeface="+mj-lt"/>
              </a:rPr>
              <a:t>våra</a:t>
            </a:r>
            <a:r>
              <a:rPr lang="en-US" dirty="0">
                <a:latin typeface="+mj-lt"/>
              </a:rPr>
              <a:t> </a:t>
            </a:r>
            <a:r>
              <a:rPr lang="en-US" dirty="0" err="1">
                <a:latin typeface="+mj-lt"/>
              </a:rPr>
              <a:t>känslor</a:t>
            </a:r>
            <a:r>
              <a:rPr lang="en-US" dirty="0">
                <a:latin typeface="+mj-lt"/>
              </a:rPr>
              <a:t>, </a:t>
            </a:r>
            <a:r>
              <a:rPr lang="en-US" dirty="0" err="1">
                <a:latin typeface="+mj-lt"/>
              </a:rPr>
              <a:t>långt</a:t>
            </a:r>
            <a:r>
              <a:rPr lang="en-US" dirty="0">
                <a:latin typeface="+mj-lt"/>
              </a:rPr>
              <a:t> </a:t>
            </a:r>
            <a:r>
              <a:rPr lang="en-US" dirty="0" err="1">
                <a:latin typeface="+mj-lt"/>
              </a:rPr>
              <a:t>innan</a:t>
            </a:r>
            <a:r>
              <a:rPr lang="en-US" dirty="0">
                <a:latin typeface="+mj-lt"/>
              </a:rPr>
              <a:t> vi </a:t>
            </a:r>
            <a:r>
              <a:rPr lang="en-US" dirty="0" err="1">
                <a:latin typeface="+mj-lt"/>
              </a:rPr>
              <a:t>fått</a:t>
            </a:r>
            <a:r>
              <a:rPr lang="en-US" dirty="0">
                <a:latin typeface="+mj-lt"/>
              </a:rPr>
              <a:t> ord.</a:t>
            </a:r>
            <a:r>
              <a:rPr lang="en-US" sz="1350" dirty="0">
                <a:latin typeface="+mj-lt"/>
              </a:rPr>
              <a:t>	Allan </a:t>
            </a:r>
            <a:r>
              <a:rPr lang="en-US" sz="1350" dirty="0" err="1">
                <a:latin typeface="+mj-lt"/>
              </a:rPr>
              <a:t>Schore</a:t>
            </a:r>
            <a:endParaRPr lang="en-US" sz="1350" dirty="0">
              <a:latin typeface="+mj-lt"/>
            </a:endParaRPr>
          </a:p>
        </p:txBody>
      </p:sp>
      <p:sp>
        <p:nvSpPr>
          <p:cNvPr id="2" name="TextBox 1"/>
          <p:cNvSpPr txBox="1"/>
          <p:nvPr/>
        </p:nvSpPr>
        <p:spPr>
          <a:xfrm>
            <a:off x="1808922" y="1160749"/>
            <a:ext cx="5584153" cy="507831"/>
          </a:xfrm>
          <a:prstGeom prst="rect">
            <a:avLst/>
          </a:prstGeom>
          <a:noFill/>
        </p:spPr>
        <p:txBody>
          <a:bodyPr wrap="square" rtlCol="0">
            <a:spAutoFit/>
          </a:bodyPr>
          <a:lstStyle/>
          <a:p>
            <a:r>
              <a:rPr lang="en-AU" sz="2700" dirty="0" err="1">
                <a:solidFill>
                  <a:srgbClr val="007222"/>
                </a:solidFill>
              </a:rPr>
              <a:t>Kommunikation</a:t>
            </a:r>
            <a:endParaRPr lang="en-AU" sz="2700" dirty="0">
              <a:solidFill>
                <a:srgbClr val="007222"/>
              </a:solidFill>
            </a:endParaRPr>
          </a:p>
        </p:txBody>
      </p:sp>
      <p:pic>
        <p:nvPicPr>
          <p:cNvPr id="6" name="Picture 5" descr="images (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708211"/>
            <a:ext cx="7632848" cy="2972075"/>
          </a:xfrm>
          <a:prstGeom prst="rect">
            <a:avLst/>
          </a:prstGeom>
          <a:ln>
            <a:solidFill>
              <a:schemeClr val="tx1"/>
            </a:solidFill>
          </a:ln>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573997"/>
            <a:ext cx="1157749" cy="320428"/>
          </a:xfrm>
          <a:prstGeom prst="rect">
            <a:avLst/>
          </a:prstGeom>
        </p:spPr>
      </p:pic>
      <p:sp>
        <p:nvSpPr>
          <p:cNvPr id="4" name="Rektangel 3"/>
          <p:cNvSpPr/>
          <p:nvPr/>
        </p:nvSpPr>
        <p:spPr>
          <a:xfrm>
            <a:off x="113472" y="2931874"/>
            <a:ext cx="1157749" cy="3208571"/>
          </a:xfrm>
          <a:prstGeom prst="rect">
            <a:avLst/>
          </a:prstGeom>
        </p:spPr>
        <p:txBody>
          <a:bodyPr wrap="square">
            <a:spAutoFit/>
          </a:bodyPr>
          <a:lstStyle/>
          <a:p>
            <a:endParaRPr lang="sv-SE" sz="1350" u="sng" dirty="0">
              <a:solidFill>
                <a:srgbClr val="0000FF"/>
              </a:solidFill>
              <a:latin typeface="Times New Roman" panose="02020603050405020304" pitchFamily="18" charset="0"/>
              <a:ea typeface="Times New Roman" panose="02020603050405020304" pitchFamily="18" charset="0"/>
              <a:hlinkClick r:id="rId5"/>
            </a:endParaRPr>
          </a:p>
          <a:p>
            <a:endParaRPr lang="sv-SE" sz="1350" u="sng" dirty="0">
              <a:solidFill>
                <a:srgbClr val="0000FF"/>
              </a:solidFill>
              <a:latin typeface="Times New Roman" panose="02020603050405020304" pitchFamily="18" charset="0"/>
              <a:ea typeface="Times New Roman" panose="02020603050405020304" pitchFamily="18" charset="0"/>
              <a:hlinkClick r:id="rId5"/>
            </a:endParaRPr>
          </a:p>
          <a:p>
            <a:endParaRPr lang="sv-SE" sz="1350" u="sng" dirty="0">
              <a:solidFill>
                <a:srgbClr val="0000FF"/>
              </a:solidFill>
              <a:latin typeface="Times New Roman" panose="02020603050405020304" pitchFamily="18" charset="0"/>
              <a:ea typeface="Times New Roman" panose="02020603050405020304" pitchFamily="18" charset="0"/>
              <a:hlinkClick r:id="rId5"/>
            </a:endParaRPr>
          </a:p>
          <a:p>
            <a:endParaRPr lang="sv-SE" sz="1350" u="sng" dirty="0">
              <a:solidFill>
                <a:srgbClr val="0000FF"/>
              </a:solidFill>
              <a:latin typeface="Times New Roman" panose="02020603050405020304" pitchFamily="18" charset="0"/>
              <a:ea typeface="Times New Roman" panose="02020603050405020304" pitchFamily="18" charset="0"/>
              <a:hlinkClick r:id="rId5"/>
            </a:endParaRPr>
          </a:p>
          <a:p>
            <a:endParaRPr lang="sv-SE" sz="1350" u="sng" dirty="0">
              <a:solidFill>
                <a:srgbClr val="0000FF"/>
              </a:solidFill>
              <a:latin typeface="Times New Roman" panose="02020603050405020304" pitchFamily="18" charset="0"/>
              <a:ea typeface="Times New Roman" panose="02020603050405020304" pitchFamily="18" charset="0"/>
              <a:hlinkClick r:id="rId5"/>
            </a:endParaRPr>
          </a:p>
          <a:p>
            <a:endParaRPr lang="sv-SE" sz="1350" u="sng" dirty="0">
              <a:solidFill>
                <a:srgbClr val="0000FF"/>
              </a:solidFill>
              <a:latin typeface="Times New Roman" panose="02020603050405020304" pitchFamily="18" charset="0"/>
              <a:ea typeface="Times New Roman" panose="02020603050405020304" pitchFamily="18" charset="0"/>
              <a:hlinkClick r:id="rId5"/>
            </a:endParaRPr>
          </a:p>
          <a:p>
            <a:endParaRPr lang="sv-SE" sz="1350" u="sng" dirty="0">
              <a:solidFill>
                <a:srgbClr val="0000FF"/>
              </a:solidFill>
              <a:latin typeface="Times New Roman" panose="02020603050405020304" pitchFamily="18" charset="0"/>
              <a:ea typeface="Times New Roman" panose="02020603050405020304" pitchFamily="18" charset="0"/>
              <a:hlinkClick r:id="rId5"/>
            </a:endParaRPr>
          </a:p>
          <a:p>
            <a:endParaRPr lang="sv-SE" sz="1350" u="sng" dirty="0">
              <a:solidFill>
                <a:srgbClr val="0000FF"/>
              </a:solidFill>
              <a:latin typeface="Times New Roman" panose="02020603050405020304" pitchFamily="18" charset="0"/>
              <a:ea typeface="Times New Roman" panose="02020603050405020304" pitchFamily="18" charset="0"/>
              <a:hlinkClick r:id="rId5"/>
            </a:endParaRPr>
          </a:p>
          <a:p>
            <a:r>
              <a:rPr lang="sv-SE" sz="1350" u="sng" dirty="0">
                <a:solidFill>
                  <a:srgbClr val="0000FF"/>
                </a:solidFill>
                <a:latin typeface="Times New Roman" panose="02020603050405020304" pitchFamily="18" charset="0"/>
                <a:ea typeface="Times New Roman" panose="02020603050405020304" pitchFamily="18" charset="0"/>
                <a:hlinkClick r:id="rId5"/>
              </a:rPr>
              <a:t>https://youtu.be/zFujGieAirI</a:t>
            </a:r>
            <a:endParaRPr lang="sv-SE" sz="1350" u="sng" dirty="0">
              <a:solidFill>
                <a:srgbClr val="0000FF"/>
              </a:solidFill>
              <a:latin typeface="Times New Roman" panose="02020603050405020304" pitchFamily="18" charset="0"/>
              <a:ea typeface="Times New Roman" panose="02020603050405020304" pitchFamily="18" charset="0"/>
            </a:endParaRPr>
          </a:p>
          <a:p>
            <a:endParaRPr lang="sv-SE" sz="1350" u="sng" dirty="0">
              <a:solidFill>
                <a:srgbClr val="0000FF"/>
              </a:solidFill>
              <a:latin typeface="Times New Roman" panose="02020603050405020304" pitchFamily="18" charset="0"/>
              <a:ea typeface="Times New Roman" panose="02020603050405020304" pitchFamily="18" charset="0"/>
              <a:hlinkClick r:id="rId5"/>
            </a:endParaRPr>
          </a:p>
          <a:p>
            <a:endParaRPr lang="sv-SE" sz="1350" u="sng" dirty="0">
              <a:solidFill>
                <a:srgbClr val="0000FF"/>
              </a:solidFill>
              <a:latin typeface="Times New Roman" panose="02020603050405020304" pitchFamily="18" charset="0"/>
            </a:endParaRPr>
          </a:p>
          <a:p>
            <a:r>
              <a:rPr lang="sv-SE" sz="1350" dirty="0">
                <a:latin typeface="Times New Roman" panose="02020603050405020304" pitchFamily="18" charset="0"/>
              </a:rPr>
              <a:t>Bebis svarar emotionellt</a:t>
            </a:r>
          </a:p>
        </p:txBody>
      </p:sp>
    </p:spTree>
    <p:extLst>
      <p:ext uri="{BB962C8B-B14F-4D97-AF65-F5344CB8AC3E}">
        <p14:creationId xmlns:p14="http://schemas.microsoft.com/office/powerpoint/2010/main" val="318355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A014BCC-FC28-48D2-8B86-DF024EA33C56}"/>
              </a:ext>
            </a:extLst>
          </p:cNvPr>
          <p:cNvSpPr>
            <a:spLocks noGrp="1" noRot="1" noChangeArrowheads="1"/>
          </p:cNvSpPr>
          <p:nvPr>
            <p:ph type="title"/>
          </p:nvPr>
        </p:nvSpPr>
        <p:spPr/>
        <p:txBody>
          <a:bodyPr/>
          <a:lstStyle/>
          <a:p>
            <a:pPr eaLnBrk="1" hangingPunct="1"/>
            <a:r>
              <a:rPr lang="sv-SE" altLang="sv-SE"/>
              <a:t>Faser</a:t>
            </a:r>
          </a:p>
        </p:txBody>
      </p:sp>
      <p:sp>
        <p:nvSpPr>
          <p:cNvPr id="22531" name="Rectangle 3">
            <a:extLst>
              <a:ext uri="{FF2B5EF4-FFF2-40B4-BE49-F238E27FC236}">
                <a16:creationId xmlns:a16="http://schemas.microsoft.com/office/drawing/2014/main" id="{DFC46EE7-91B0-403B-A24A-DCEBEFE8DF99}"/>
              </a:ext>
            </a:extLst>
          </p:cNvPr>
          <p:cNvSpPr>
            <a:spLocks noGrp="1" noRot="1" noChangeArrowheads="1"/>
          </p:cNvSpPr>
          <p:nvPr>
            <p:ph idx="1"/>
          </p:nvPr>
        </p:nvSpPr>
        <p:spPr/>
        <p:txBody>
          <a:bodyPr/>
          <a:lstStyle/>
          <a:p>
            <a:pPr eaLnBrk="1" hangingPunct="1"/>
            <a:r>
              <a:rPr lang="sv-SE" altLang="sv-SE" dirty="0"/>
              <a:t> Under hela sin uppväxt ställs barnet inför olika uppgifter som det måste klara av för att kunna gå vidare till nästa steg i utvecklingen. </a:t>
            </a:r>
          </a:p>
          <a:p>
            <a:pPr eaLnBrk="1" hangingPunct="1"/>
            <a:r>
              <a:rPr lang="sv-SE" altLang="sv-SE" dirty="0"/>
              <a:t>Lösningarna av de olika uppgifterna bildar en slags bas för vad som är möjligt att göra senare i livet.</a:t>
            </a:r>
          </a:p>
          <a:p>
            <a:pPr eaLnBrk="1" hangingPunct="1"/>
            <a:r>
              <a:rPr lang="sv-SE" altLang="sv-SE" dirty="0"/>
              <a:t>Dessa utvecklingsuppgifter är centrala inom psykologin. Lösningen på en viss utvecklingsuppgift lägger grunden för den fortsatta utvecklingen</a:t>
            </a:r>
          </a:p>
          <a:p>
            <a:pPr eaLnBrk="1" hangingPunct="1"/>
            <a:endParaRPr lang="sv-SE" altLang="sv-SE" dirty="0"/>
          </a:p>
          <a:p>
            <a:pPr eaLnBrk="1" hangingPunct="1"/>
            <a:endParaRPr lang="sv-SE" altLang="sv-SE" dirty="0"/>
          </a:p>
        </p:txBody>
      </p:sp>
      <p:pic>
        <p:nvPicPr>
          <p:cNvPr id="22532" name="Picture 4">
            <a:extLst>
              <a:ext uri="{FF2B5EF4-FFF2-40B4-BE49-F238E27FC236}">
                <a16:creationId xmlns:a16="http://schemas.microsoft.com/office/drawing/2014/main" id="{49C9917A-B504-4BD3-A9F2-131CC1D8D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538" y="166688"/>
            <a:ext cx="1935162"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dobjekt 6">
            <a:extLst>
              <a:ext uri="{FF2B5EF4-FFF2-40B4-BE49-F238E27FC236}">
                <a16:creationId xmlns:a16="http://schemas.microsoft.com/office/drawing/2014/main" id="{C87BDEFC-A671-45C2-ADB8-DE0F4F438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8854" y="6311899"/>
            <a:ext cx="1157749" cy="320428"/>
          </a:xfrm>
          <a:prstGeom prst="rect">
            <a:avLst/>
          </a:prstGeom>
        </p:spPr>
      </p:pic>
    </p:spTree>
  </p:cSld>
  <p:clrMapOvr>
    <a:masterClrMapping/>
  </p:clrMapOvr>
</p:sld>
</file>

<file path=ppt/theme/theme1.xml><?xml version="1.0" encoding="utf-8"?>
<a:theme xmlns:a="http://schemas.openxmlformats.org/drawingml/2006/main" name="empatea powerpoint mall">
  <a:themeElements>
    <a:clrScheme name="Empatea 1">
      <a:dk1>
        <a:srgbClr val="181918"/>
      </a:dk1>
      <a:lt1>
        <a:srgbClr val="FFFFFF"/>
      </a:lt1>
      <a:dk2>
        <a:srgbClr val="44546A"/>
      </a:dk2>
      <a:lt2>
        <a:srgbClr val="E7E6E6"/>
      </a:lt2>
      <a:accent1>
        <a:srgbClr val="007222"/>
      </a:accent1>
      <a:accent2>
        <a:srgbClr val="7ECBF1"/>
      </a:accent2>
      <a:accent3>
        <a:srgbClr val="41BC66"/>
      </a:accent3>
      <a:accent4>
        <a:srgbClr val="FFC000"/>
      </a:accent4>
      <a:accent5>
        <a:srgbClr val="181918"/>
      </a:accent5>
      <a:accent6>
        <a:srgbClr val="FEFFFE"/>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patea powerpoint mall  -  Skrivskyddad" id="{58705AE7-D868-4AAE-98D6-07E516B6E065}" vid="{BC4C1D70-0189-4346-909C-5DA708A8985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empatea powerpoint mall</Template>
  <TotalTime>1517</TotalTime>
  <Words>1611</Words>
  <Application>Microsoft Office PowerPoint</Application>
  <PresentationFormat>Bildspel på skärmen (4:3)</PresentationFormat>
  <Paragraphs>206</Paragraphs>
  <Slides>36</Slides>
  <Notes>4</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36</vt:i4>
      </vt:variant>
    </vt:vector>
  </HeadingPairs>
  <TitlesOfParts>
    <vt:vector size="46" baseType="lpstr">
      <vt:lpstr>Arial</vt:lpstr>
      <vt:lpstr>Calibri</vt:lpstr>
      <vt:lpstr>Calibri Light</vt:lpstr>
      <vt:lpstr>Roboto Light</vt:lpstr>
      <vt:lpstr>Roboto Lätt</vt:lpstr>
      <vt:lpstr>Signika Fet</vt:lpstr>
      <vt:lpstr>Times New Roman</vt:lpstr>
      <vt:lpstr>Wingdings</vt:lpstr>
      <vt:lpstr>Wingdings 3</vt:lpstr>
      <vt:lpstr>empatea powerpoint mall</vt:lpstr>
      <vt:lpstr>Anknytning och Mentalisering–  </vt:lpstr>
      <vt:lpstr>Att förstå utveckling</vt:lpstr>
      <vt:lpstr>Bronfennbrenner</vt:lpstr>
      <vt:lpstr>PowerPoint-presentation</vt:lpstr>
      <vt:lpstr>Föräldrars roller </vt:lpstr>
      <vt:lpstr>Man gullar med ryggmärgen</vt:lpstr>
      <vt:lpstr>Barns uppgifter</vt:lpstr>
      <vt:lpstr>PowerPoint-presentation</vt:lpstr>
      <vt:lpstr>Faser</vt:lpstr>
      <vt:lpstr>Erfarenheter</vt:lpstr>
      <vt:lpstr>3 komponenter</vt:lpstr>
      <vt:lpstr>PowerPoint-presentation</vt:lpstr>
      <vt:lpstr>Anknytning – varför det?</vt:lpstr>
      <vt:lpstr>Anknytningsteori </vt:lpstr>
      <vt:lpstr>Anknytningens faser</vt:lpstr>
      <vt:lpstr>Fas 1</vt:lpstr>
      <vt:lpstr>Fas 2</vt:lpstr>
      <vt:lpstr>Inre arbetsmodeller -- mentala representationer av anknytningen</vt:lpstr>
      <vt:lpstr>Betydelsen av olika Inre arbetsmodeller</vt:lpstr>
      <vt:lpstr>Mentalisering-Att hålla någons ”mind in mind” </vt:lpstr>
      <vt:lpstr>Faser i mentaliseringen – målet är att kunna lugna sig själv</vt:lpstr>
      <vt:lpstr>Fas 3: Trygg bas-Säker hamn</vt:lpstr>
      <vt:lpstr>Olika typer av anknytning</vt:lpstr>
      <vt:lpstr>Separationer</vt:lpstr>
      <vt:lpstr>Bättre hos mamma</vt:lpstr>
      <vt:lpstr>Organiserad anknytning</vt:lpstr>
      <vt:lpstr>Otrygg anknytning ger ”trygghet”</vt:lpstr>
      <vt:lpstr>Desorganiserad</vt:lpstr>
      <vt:lpstr>Tidig desorganiserad anknytning och senare utveckling</vt:lpstr>
      <vt:lpstr>Att inte få knyta an</vt:lpstr>
      <vt:lpstr>KASAM- Känsla Av SAMmanhang</vt:lpstr>
      <vt:lpstr>PowerPoint-presentation</vt:lpstr>
      <vt:lpstr>PowerPoint-presentation</vt:lpstr>
      <vt:lpstr>Tryggt rum…</vt:lpstr>
      <vt:lpstr>8 Grundläggande förhållningssätt</vt:lpstr>
      <vt:lpstr>PowerPoint-presentation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Humana koncernen</dc:title>
  <dc:creator>Helena Pharmanson</dc:creator>
  <cp:lastModifiedBy>Annicka Lang</cp:lastModifiedBy>
  <cp:revision>135</cp:revision>
  <dcterms:created xsi:type="dcterms:W3CDTF">2011-12-12T17:47:55Z</dcterms:created>
  <dcterms:modified xsi:type="dcterms:W3CDTF">2018-11-08T15:04:16Z</dcterms:modified>
</cp:coreProperties>
</file>